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72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16.01.2015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16.01.2015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16.01.2015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16.01.2015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16.01.2015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16.01.2015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16.01.2015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16.01.2015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8.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8.xml"/><Relationship Id="rId5" Type="http://schemas.openxmlformats.org/officeDocument/2006/relationships/image" Target="../media/image19.jpeg"/><Relationship Id="rId4" Type="http://schemas.openxmlformats.org/officeDocument/2006/relationships/image" Target="../media/image18.jpeg"/></Relationships>
</file>

<file path=ppt/slides/_rels/slide2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8.xml"/><Relationship Id="rId5" Type="http://schemas.openxmlformats.org/officeDocument/2006/relationships/image" Target="../media/image12.jpeg"/><Relationship Id="rId4" Type="http://schemas.openxmlformats.org/officeDocument/2006/relationships/image" Target="../media/image14.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0.jpeg"/><Relationship Id="rId1" Type="http://schemas.openxmlformats.org/officeDocument/2006/relationships/slideLayout" Target="../slideLayouts/slideLayout6.xml"/><Relationship Id="rId5" Type="http://schemas.openxmlformats.org/officeDocument/2006/relationships/image" Target="../media/image34.jpeg"/><Relationship Id="rId4" Type="http://schemas.openxmlformats.org/officeDocument/2006/relationships/image" Target="../media/image33.jpeg"/></Relationships>
</file>

<file path=ppt/slides/_rels/slide44.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image" Target="../media/image42.jpeg"/><Relationship Id="rId1" Type="http://schemas.openxmlformats.org/officeDocument/2006/relationships/slideLayout" Target="../slideLayouts/slideLayout6.xml"/><Relationship Id="rId4" Type="http://schemas.openxmlformats.org/officeDocument/2006/relationships/image" Target="../media/image44.jpeg"/></Relationships>
</file>

<file path=ppt/slides/_rels/slide53.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image" Target="../media/image45.jpe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image" Target="../media/image48.jpe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image" Target="../media/image49.jpeg"/><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image" Target="../media/image50.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image" Target="../media/image52.jpeg"/><Relationship Id="rId2" Type="http://schemas.openxmlformats.org/officeDocument/2006/relationships/image" Target="../media/image51.jpeg"/><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image" Target="../media/image53.jpeg"/><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image" Target="../media/image51.jpeg"/><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3" Type="http://schemas.openxmlformats.org/officeDocument/2006/relationships/hyperlink" Target="http://kk.wikipedia.org/wiki/%D0%A5%D0%BE%D0%BB%D0%B5%D1%80%D0%B8%D0%BA" TargetMode="External"/><Relationship Id="rId2" Type="http://schemas.openxmlformats.org/officeDocument/2006/relationships/image" Target="../media/image51.jpeg"/><Relationship Id="rId1" Type="http://schemas.openxmlformats.org/officeDocument/2006/relationships/slideLayout" Target="../slideLayouts/slideLayout6.xml"/><Relationship Id="rId6" Type="http://schemas.openxmlformats.org/officeDocument/2006/relationships/image" Target="../media/image55.jpeg"/><Relationship Id="rId5" Type="http://schemas.openxmlformats.org/officeDocument/2006/relationships/image" Target="../media/image54.jpeg"/><Relationship Id="rId4" Type="http://schemas.openxmlformats.org/officeDocument/2006/relationships/hyperlink" Target="http://kk.wikipedia.org/wiki/%D0%A4%D0%BB%D0%B5%D0%B3%D0%BC%D0%B0%D1%82%D0%B8%D0%BA" TargetMode="External"/></Relationships>
</file>

<file path=ppt/slides/_rels/slide65.xml.rels><?xml version="1.0" encoding="UTF-8" standalone="yes"?>
<Relationships xmlns="http://schemas.openxmlformats.org/package/2006/relationships"><Relationship Id="rId3" Type="http://schemas.openxmlformats.org/officeDocument/2006/relationships/hyperlink" Target="http://kk.wikipedia.org/wiki/%D0%A1%D0%B0%D0%BD%D0%B3%D0%B2%D0%B8%D0%BD%D0%B8%D0%BA" TargetMode="External"/><Relationship Id="rId2" Type="http://schemas.openxmlformats.org/officeDocument/2006/relationships/image" Target="../media/image51.jpeg"/><Relationship Id="rId1" Type="http://schemas.openxmlformats.org/officeDocument/2006/relationships/slideLayout" Target="../slideLayouts/slideLayout6.xml"/><Relationship Id="rId6" Type="http://schemas.openxmlformats.org/officeDocument/2006/relationships/image" Target="../media/image57.jpeg"/><Relationship Id="rId5" Type="http://schemas.openxmlformats.org/officeDocument/2006/relationships/image" Target="../media/image56.jpeg"/><Relationship Id="rId4" Type="http://schemas.openxmlformats.org/officeDocument/2006/relationships/hyperlink" Target="http://kk.wikipedia.org/wiki/%D0%9C%D0%B5%D0%BB%D0%B0%D0%BD%D1%85%D0%BE%D0%BB%D0%B8%D0%BA"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3" Type="http://schemas.openxmlformats.org/officeDocument/2006/relationships/image" Target="../media/image59.jpeg"/><Relationship Id="rId2" Type="http://schemas.openxmlformats.org/officeDocument/2006/relationships/image" Target="../media/image58.jpeg"/><Relationship Id="rId1" Type="http://schemas.openxmlformats.org/officeDocument/2006/relationships/slideLayout" Target="../slideLayouts/slideLayout6.xml"/><Relationship Id="rId4" Type="http://schemas.openxmlformats.org/officeDocument/2006/relationships/image" Target="../media/image60.jpe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image" Target="../media/image61.jpeg"/><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3" Type="http://schemas.openxmlformats.org/officeDocument/2006/relationships/image" Target="../media/image62.jpeg"/><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3" Type="http://schemas.openxmlformats.org/officeDocument/2006/relationships/image" Target="../media/image63.jpeg"/><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image" Target="../media/image6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500042"/>
            <a:ext cx="7772400" cy="1470025"/>
          </a:xfrm>
        </p:spPr>
        <p:txBody>
          <a:bodyPr>
            <a:normAutofit/>
          </a:bodyPr>
          <a:lstStyle/>
          <a:p>
            <a:r>
              <a:rPr lang="kk-KZ" sz="4800" dirty="0" smtClean="0">
                <a:effectLst>
                  <a:outerShdw blurRad="38100" dist="38100" dir="2700000" algn="tl">
                    <a:srgbClr val="000000">
                      <a:alpha val="43137"/>
                    </a:srgbClr>
                  </a:outerShdw>
                </a:effectLst>
                <a:latin typeface="Times New Roman" pitchFamily="18" charset="0"/>
                <a:cs typeface="Times New Roman" pitchFamily="18" charset="0"/>
              </a:rPr>
              <a:t>Психология ғылымы</a:t>
            </a:r>
            <a:endParaRPr lang="ru-RU" sz="4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285984" y="4071942"/>
            <a:ext cx="6400800" cy="1752600"/>
          </a:xfrm>
        </p:spPr>
        <p:txBody>
          <a:bodyPr/>
          <a:lstStyle/>
          <a:p>
            <a:r>
              <a:rPr lang="kk-KZ"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Дәріскер: Лиясова А.</a:t>
            </a:r>
            <a:endParaRPr lang="ru-RU"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11354"/>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Қортынды ретінде іс-әрекеттің психологиялық тоериясының әдіснамалық маңызына тоқтала кетейік. Кеңес психологтарының ғылыми жұмыстары мен зерттеулерінің көпшілгі іс-әрекеттік ыңғай принципіне негізделеді. Мұнда адамның психологиялық ерекшеліктерін ескере отырып, адам іс-әрекетінің психикалық аспектілері немесе іс-әрекеттің заңдылықтары зерттеледі.</a:t>
            </a: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Содержимое 3" descr="загруженное (2).jpg"/>
          <p:cNvPicPr>
            <a:picLocks noGrp="1" noChangeAspect="1"/>
          </p:cNvPicPr>
          <p:nvPr>
            <p:ph idx="1"/>
          </p:nvPr>
        </p:nvPicPr>
        <p:blipFill>
          <a:blip r:embed="rId2" cstate="print"/>
          <a:stretch>
            <a:fillRect/>
          </a:stretch>
        </p:blipFill>
        <p:spPr>
          <a:xfrm>
            <a:off x="1428728" y="2500306"/>
            <a:ext cx="6286544" cy="3487883"/>
          </a:xfrm>
        </p:spPr>
      </p:pic>
    </p:spTree>
  </p:cSld>
  <p:clrMapOvr>
    <a:masterClrMapping/>
  </p:clrMapOvr>
  <p:transition>
    <p:pull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726130"/>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Тұлға психологиясы</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Жеке</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индивид, субъект,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даралық ұғымдарының бірлігінен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тұрады.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Индивид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текке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қатысы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тегі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гомосапенс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тектің табиғи</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өзіндік қасиеттерін іске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асырушы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Субъект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белсенді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біртұтас 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Тұлға</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табиғи жағынан әлеуметтік, әлеқайда тұрақты, жүре пайда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мотивациялық қажеттілік, қатынастар жүйесін құрайтын күрделі психологиялық құрылым, әлеуметтік қасиеттердің жиыны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Даралық</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қайталанбас, басқа адамдарға ұқсамайтын қырларымен сипатталатын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онтогенетикалық уақыты: </a:t>
            </a:r>
            <a:b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Жаңа туған нәресте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индивид;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Материалды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негізде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сана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субъектке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айналады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Сана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негізінде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өзіндік сана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өзегі қалыптасады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Даму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барысында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даралықты иеленеді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600" dirty="0" smtClean="0"/>
              <a:t/>
            </a:r>
            <a:br>
              <a:rPr lang="ru-RU" sz="1600" dirty="0" smtClean="0"/>
            </a:br>
            <a:endParaRPr lang="ru-RU" sz="1600" dirty="0"/>
          </a:p>
        </p:txBody>
      </p:sp>
    </p:spTree>
  </p:cSld>
  <p:clrMapOvr>
    <a:masterClrMapping/>
  </p:clrMapOvr>
  <p:transition>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11882"/>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Тұлға құрылымын қарастырғанда оған қабілеттерді, темпераментті, мінезді, мотивацияны және әлеуметтік нұсқауларды енгізіеді: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i="1" dirty="0" smtClean="0">
                <a:effectLst>
                  <a:outerShdw blurRad="38100" dist="38100" dir="2700000" algn="tl">
                    <a:srgbClr val="000000">
                      <a:alpha val="43137"/>
                    </a:srgbClr>
                  </a:outerShdw>
                </a:effectLst>
                <a:latin typeface="Times New Roman" pitchFamily="18" charset="0"/>
                <a:cs typeface="Times New Roman" pitchFamily="18" charset="0"/>
              </a:rPr>
              <a:t>Қабілеттер </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дегеніміз – бұл түрлі іс-әрекеттердегі табыстарын анықтаушы адамның жеке басының тұрақты қасиеттері.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i="1" dirty="0" smtClean="0">
                <a:effectLst>
                  <a:outerShdw blurRad="38100" dist="38100" dir="2700000" algn="tl">
                    <a:srgbClr val="000000">
                      <a:alpha val="43137"/>
                    </a:srgbClr>
                  </a:outerShdw>
                </a:effectLst>
                <a:latin typeface="Times New Roman" pitchFamily="18" charset="0"/>
                <a:cs typeface="Times New Roman" pitchFamily="18" charset="0"/>
              </a:rPr>
              <a:t>Темперамент</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 адамның психикалық процестерінің динамикалық сипаттамасы.</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i="1" dirty="0" smtClean="0">
                <a:effectLst>
                  <a:outerShdw blurRad="38100" dist="38100" dir="2700000" algn="tl">
                    <a:srgbClr val="000000">
                      <a:alpha val="43137"/>
                    </a:srgbClr>
                  </a:outerShdw>
                </a:effectLst>
                <a:latin typeface="Times New Roman" pitchFamily="18" charset="0"/>
                <a:cs typeface="Times New Roman" pitchFamily="18" charset="0"/>
              </a:rPr>
              <a:t>Мінезде</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бір адамның қатынасын басқы адамдарға қатынасын анықтайтын қасиеттер бар.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i="1" dirty="0" smtClean="0">
                <a:effectLst>
                  <a:outerShdw blurRad="38100" dist="38100" dir="2700000" algn="tl">
                    <a:srgbClr val="000000">
                      <a:alpha val="43137"/>
                    </a:srgbClr>
                  </a:outerShdw>
                </a:effectLst>
                <a:latin typeface="Times New Roman" pitchFamily="18" charset="0"/>
                <a:cs typeface="Times New Roman" pitchFamily="18" charset="0"/>
              </a:rPr>
              <a:t>Мотивация</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дегеніміз - әрекет етуге ынтаның жиынтығы болса, әлеуметтік нұсқаулар – адамның наным-сенімдері</a:t>
            </a:r>
            <a:r>
              <a:rPr lang="kk-KZ" sz="1600" dirty="0" smtClean="0">
                <a:effectLst>
                  <a:outerShdw blurRad="38100" dist="38100" dir="2700000" algn="tl">
                    <a:srgbClr val="000000">
                      <a:alpha val="43137"/>
                    </a:srgbClr>
                  </a:outerShdw>
                </a:effectLst>
              </a:rPr>
              <a:t>. </a:t>
            </a:r>
            <a:endParaRPr lang="ru-RU" sz="1600" dirty="0">
              <a:effectLst>
                <a:outerShdw blurRad="38100" dist="38100" dir="2700000" algn="tl">
                  <a:srgbClr val="000000">
                    <a:alpha val="43137"/>
                  </a:srgbClr>
                </a:outerShdw>
              </a:effectLst>
            </a:endParaRPr>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Әлеуметтену және тұлғаның қалыптасу процестері арнайы әлеуметтік институттар шебінде, мысалы, мектепте және түрлі формалды емес бірлестіктерде жүзеге асырылады. Тұлға әлеуметтенуінің маңызды иниституттарының бірі – жанұя. Отбасында, жақын адамдарының арасында адам негіздері қаланады. Адамның тұлға негіздері 3жасқа дейін қаланады деген түсінікті кездестіруге болады. Бұл жас кезеңінде адамның психикалық процестері ғана дамып қоймай, ол өмірінің соңына дейін бойында сақталатын алғашқы тәжірбие мен өзін-өзі ұстауы тәрбиесін алады.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Тұлға дамуы теориясының негізгі мәселелерінің бірі – тұлғаның өзін-өзі өзектендіруі (самоактуалиизация). Ересек тұлға өзін-өзі дамытуы тиісті деп саналады. Өзін-өзі дамыту және өзін-өзі өзектендіру идеясы адам туралы қазіргі заман концеппциялары үшін маңызды болып табылады. Мысалы, ол гуманистік психологияда және акмеологияда басты орын болып табылады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pull dir="l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Содержимое 4" descr="images (3).jpg"/>
          <p:cNvPicPr>
            <a:picLocks noGrp="1" noChangeAspect="1"/>
          </p:cNvPicPr>
          <p:nvPr>
            <p:ph idx="1"/>
          </p:nvPr>
        </p:nvPicPr>
        <p:blipFill>
          <a:blip r:embed="rId2" cstate="print"/>
          <a:stretch>
            <a:fillRect/>
          </a:stretch>
        </p:blipFill>
        <p:spPr>
          <a:xfrm>
            <a:off x="642910" y="1214422"/>
            <a:ext cx="7803986" cy="4714908"/>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154758"/>
          </a:xfrm>
        </p:spPr>
        <p:txBody>
          <a:bodyPr>
            <a:normAutofit/>
          </a:bodyPr>
          <a:lstStyle/>
          <a:p>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ұғымы көпмәнге ие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себебі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көріністері әр-түрлі, 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қарама-қарсы,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не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құпия мінез-қылықтар арқылы байқалуы ықтимал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И.С.Кон: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нақты 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индивидті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іс-әрекет субъектісі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білдіреді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және қандай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да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әлеуметтік қасиеттердің</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қарым-қатынастың еңбек арқылы дамыған қасиеті ретінде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көрінеді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Немов</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кто?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(қасиеттер жиыны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әлде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что (индивид)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А.Н.Леонтьев:</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индивидтің қарым-қатынас кезінде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иеленген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ерекше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қасиеттері.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А.Орлов:</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субъектінің мотивациялық қатынастарының жүйесі, әрбір 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тұлғалық құрылымдардан біртұтас қасиеттерді жинақтайды.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Егер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анықтамаларын жинақтап, саралайтын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болсақ, онда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индивидтің ортаға байланысты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жетілген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барлық қасиетттерінің жиынтығы.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дегеніміз</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қоғамда 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орыны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бар,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қоғамдық қызмет атқаратын саналы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индивид.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индивидке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қарағанда жас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себебі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индивид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туады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ал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қалыптасады</a:t>
            </a:r>
            <a:r>
              <a:rPr lang="ru-RU" sz="2000" dirty="0" smtClean="0"/>
              <a:t>. </a:t>
            </a:r>
            <a:br>
              <a:rPr lang="ru-RU" sz="2000" dirty="0" smtClean="0"/>
            </a:br>
            <a:r>
              <a:rPr lang="ru-RU" sz="2000" dirty="0" smtClean="0"/>
              <a:t> </a:t>
            </a:r>
            <a:endParaRPr lang="ru-RU" sz="2000" dirty="0"/>
          </a:p>
        </p:txBody>
      </p:sp>
    </p:spTree>
  </p:cSld>
  <p:clrMapOvr>
    <a:masterClrMapping/>
  </p:clrMapOvr>
  <p:transition>
    <p:strip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rmAutofit/>
          </a:bodyPr>
          <a:lstStyle/>
          <a:p>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Психологиядағы танымдық процестер.Түйсік.</a:t>
            </a:r>
            <a:b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u="sng" dirty="0" smtClean="0">
                <a:effectLst>
                  <a:outerShdw blurRad="38100" dist="38100" dir="2700000" algn="tl">
                    <a:srgbClr val="000000">
                      <a:alpha val="43137"/>
                    </a:srgbClr>
                  </a:outerShdw>
                </a:effectLst>
                <a:latin typeface="Times New Roman" pitchFamily="18" charset="0"/>
                <a:cs typeface="Times New Roman" pitchFamily="18" charset="0"/>
              </a:rPr>
              <a:t> Түйсік</a:t>
            </a: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 – </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қоршаған орта заттары мен құбылыстарының жеке қасиеттерін бейнелейтін қарапайым процесс. Басқа сөзбен айтқанда, адам қоршаған ортаның барлығын түйсінеді.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Түйсік пен қабылдау бір-бірімен өте тығыз байланысты. Кез-келген түйсінуді қабылдауға, бүтіндей қабылдауға дейін жеткізуге болады.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Сезім мүшелерінің жұмысы кезінде пайда болатын түйсінудің әр түрлілігіне қарамастан, олардың құрылуы мен қалыптасуында бірқатар ортақ белгілерді табуға болады. Жалпы анализаторлар ағза ішінде және одан тыс жүретін құбылыстар туралы ақпараттарды қабылдау және талдауды жүзеге асыратын орталық және шеткі жүйке жүйесінің өзара әрекеттесіп қалыптасуының жиынтығын құрайды деп айтуға болады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6" name="Содержимое 5" descr="шерингтон.jpg"/>
          <p:cNvPicPr>
            <a:picLocks noGrp="1" noChangeAspect="1"/>
          </p:cNvPicPr>
          <p:nvPr>
            <p:ph idx="1"/>
          </p:nvPr>
        </p:nvPicPr>
        <p:blipFill>
          <a:blip r:embed="rId3" cstate="print">
            <a:lum bright="9000" contrast="3000"/>
          </a:blip>
          <a:stretch>
            <a:fillRect/>
          </a:stretch>
        </p:blipFill>
        <p:spPr>
          <a:xfrm>
            <a:off x="5000628" y="928670"/>
            <a:ext cx="3214710" cy="4087043"/>
          </a:xfrm>
          <a:ln>
            <a:noFill/>
          </a:ln>
          <a:effectLst>
            <a:outerShdw blurRad="584200" dist="38100" dir="21540000" algn="ctr" rotWithShape="0">
              <a:srgbClr val="000000">
                <a:alpha val="36000"/>
              </a:srgbClr>
            </a:outerShdw>
          </a:effectLst>
          <a:scene3d>
            <a:camera prst="orthographicFront">
              <a:rot lat="0" lon="0" rev="20999999"/>
            </a:camera>
            <a:lightRig rig="threePt" dir="t"/>
          </a:scene3d>
        </p:spPr>
      </p:pic>
      <p:sp>
        <p:nvSpPr>
          <p:cNvPr id="5" name="Текст 4"/>
          <p:cNvSpPr>
            <a:spLocks noGrp="1"/>
          </p:cNvSpPr>
          <p:nvPr>
            <p:ph type="body" sz="half" idx="2"/>
          </p:nvPr>
        </p:nvSpPr>
        <p:spPr>
          <a:xfrm>
            <a:off x="457200" y="571480"/>
            <a:ext cx="3900486" cy="5554683"/>
          </a:xfrm>
        </p:spPr>
        <p:txBody>
          <a:bodyPr>
            <a:no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Ч. Шерингтонның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түйсікті жіктеуі де танымал, ол келесі түрлерге бөледі:</a:t>
            </a:r>
            <a:endParaRPr lang="ru-RU" sz="1800" dirty="0" smtClean="0">
              <a:effectLst>
                <a:outerShdw blurRad="38100" dist="38100" dir="2700000" algn="tl">
                  <a:srgbClr val="000000">
                    <a:alpha val="43137"/>
                  </a:srgbClr>
                </a:outerShdw>
              </a:effectLst>
              <a:latin typeface="Times New Roman" pitchFamily="18" charset="0"/>
              <a:cs typeface="Times New Roman" pitchFamily="18" charset="0"/>
            </a:endParaRPr>
          </a:p>
          <a:p>
            <a:pPr lvl="0">
              <a:buFont typeface="Wingdings" pitchFamily="2" charset="2"/>
              <a:buChar char="Ø"/>
            </a:pP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Экстероцептивті түйсіну дененің сыртқы бетінде орналасқан рецепторларға сыртқы тітіркендіргіштердің әсер ету кезінде пайда болады;</a:t>
            </a:r>
            <a:endParaRPr lang="ru-RU" sz="1800" dirty="0" smtClean="0">
              <a:effectLst>
                <a:outerShdw blurRad="38100" dist="38100" dir="2700000" algn="tl">
                  <a:srgbClr val="000000">
                    <a:alpha val="43137"/>
                  </a:srgbClr>
                </a:outerShdw>
              </a:effectLst>
              <a:latin typeface="Times New Roman" pitchFamily="18" charset="0"/>
              <a:cs typeface="Times New Roman" pitchFamily="18" charset="0"/>
            </a:endParaRPr>
          </a:p>
          <a:p>
            <a:pPr lvl="0">
              <a:buFont typeface="Wingdings" pitchFamily="2" charset="2"/>
              <a:buChar char="Ø"/>
            </a:pP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Проприоцептивті (кинестетикалық) түйсіну бұлшықет, буындарда, сіңірлерде орналасқан рецепторлардың көмегімен дене бөліктерінің қозғалысын бейнелейді;</a:t>
            </a:r>
            <a:endParaRPr lang="ru-RU" sz="1800" dirty="0" smtClean="0">
              <a:effectLst>
                <a:outerShdw blurRad="38100" dist="38100" dir="2700000" algn="tl">
                  <a:srgbClr val="000000">
                    <a:alpha val="43137"/>
                  </a:srgbClr>
                </a:outerShdw>
              </a:effectLst>
              <a:latin typeface="Times New Roman" pitchFamily="18" charset="0"/>
              <a:cs typeface="Times New Roman" pitchFamily="18" charset="0"/>
            </a:endParaRPr>
          </a:p>
          <a:p>
            <a:pPr>
              <a:buFont typeface="Wingdings" pitchFamily="2" charset="2"/>
              <a:buChar char="Ø"/>
            </a:pP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Интероцептивті түйсіну арнайы рецепторлардың көмегімен ағзадағы алмасу процесін бейнелеу кезінде пайда болады</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011882"/>
          </a:xfrm>
        </p:spPr>
        <p:txBody>
          <a:bodyPr>
            <a:normAutofit/>
          </a:bodyPr>
          <a:lstStyle/>
          <a:p>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Анализатор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түйсіктің органикалық негізін құрайтын күрделі нейрофизиологиялық жүйе. Ол өзіне рецепторларды, ми мен рецепторларды байланыстырушы жүйке жолдарын және жүйке импульстарын өңдейтін арнайы бөлімдерді қосады.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800" b="1" u="sng" dirty="0" err="1" smtClean="0">
                <a:effectLst>
                  <a:outerShdw blurRad="38100" dist="38100" dir="2700000" algn="tl">
                    <a:srgbClr val="000000">
                      <a:alpha val="43137"/>
                    </a:srgbClr>
                  </a:outerShdw>
                </a:effectLst>
                <a:latin typeface="Times New Roman" pitchFamily="18" charset="0"/>
                <a:cs typeface="Times New Roman" pitchFamily="18" charset="0"/>
              </a:rPr>
              <a:t>Анализаторлардың жалпы</a:t>
            </a:r>
            <a:r>
              <a:rPr lang="ru-RU" sz="1800" b="1" u="sng"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b="1" u="sng" dirty="0" err="1" smtClean="0">
                <a:effectLst>
                  <a:outerShdw blurRad="38100" dist="38100" dir="2700000" algn="tl">
                    <a:srgbClr val="000000">
                      <a:alpha val="43137"/>
                    </a:srgbClr>
                  </a:outerShdw>
                </a:effectLst>
                <a:latin typeface="Times New Roman" pitchFamily="18" charset="0"/>
                <a:cs typeface="Times New Roman" pitchFamily="18" charset="0"/>
              </a:rPr>
              <a:t>қасиеттері:</a:t>
            </a:r>
            <a:r>
              <a:rPr lang="ru-RU" sz="18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адекватты тітіркендіргіштерге өте жоғары сезгіштік. Сезгіштіктің сандық шегі табалдырықтық қарқындылық болып табылады, яғни, тітіркендіргіштің төменгі қарқындылығы түйсінуді тудыратын әсер ету;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дифференциалды сезгіштіктің болуы, (әр түрлілігі, айырмашылығы, контрастылығы) яғни, тітіркендіргіштер арасындағы интенсивтілік бойынша айырмашылықты ажырату қабілеті;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бейімделу – тітіркендіргіштер қарқындылығына өз сезгіштік деңгейін икемдеудегі анализаторлардың қабілеті;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анализаторлардың жаттығуы – сенсорлық іс-әрекеттің әсерінен бейімделу процестерін жылдамдату сезгіштігінің артуы;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тітіркендіргіштер әрекеті аяқталғаннан кейін де біраз уақыт түйсінуді сақтауға анализаторлардың қабілеттілігі. Мұндай түйсінудің “инерциясы” бірізді образдар ретінде түсіндіріледі;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анализаторлардың үнемі өзара әрекеттесуі және қалыпты қалыптасу жағдайы.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zoom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6" name="Содержимое 5" descr="павлов.jpg"/>
          <p:cNvPicPr>
            <a:picLocks noGrp="1" noChangeAspect="1"/>
          </p:cNvPicPr>
          <p:nvPr>
            <p:ph idx="1"/>
          </p:nvPr>
        </p:nvPicPr>
        <p:blipFill>
          <a:blip r:embed="rId3" cstate="print"/>
          <a:stretch>
            <a:fillRect/>
          </a:stretch>
        </p:blipFill>
        <p:spPr>
          <a:xfrm>
            <a:off x="5072066" y="1214422"/>
            <a:ext cx="3143272" cy="3771926"/>
          </a:xfrm>
          <a:effectLst>
            <a:outerShdw blurRad="76200" dir="13500000" sy="23000" kx="1200000" algn="br" rotWithShape="0">
              <a:prstClr val="black">
                <a:alpha val="20000"/>
              </a:prstClr>
            </a:outerShdw>
          </a:effectLst>
          <a:scene3d>
            <a:camera prst="perspectiveLeft"/>
            <a:lightRig rig="threePt" dir="t"/>
          </a:scene3d>
        </p:spPr>
      </p:pic>
      <p:sp>
        <p:nvSpPr>
          <p:cNvPr id="5" name="Текст 4"/>
          <p:cNvSpPr>
            <a:spLocks noGrp="1"/>
          </p:cNvSpPr>
          <p:nvPr>
            <p:ph type="body" sz="half" idx="2"/>
          </p:nvPr>
        </p:nvSpPr>
        <p:spPr>
          <a:xfrm>
            <a:off x="457200" y="357166"/>
            <a:ext cx="4186238" cy="5768997"/>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И.П.Павлов бойынша анализатор – бұл тітіркендіргіштерді қабылдау,өңдеу және оларға жауап  қайтаруға қатысатын афференттік және эфференттік жүйке жолдарының  жиынтығы. Анализатор үш бөлімнен тұрады:</a:t>
            </a:r>
            <a:endParaRPr lang="ru-RU" sz="20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1.Перифериялық бөлім (рецептор) – сыртқы энергияны жүйке процесіне айналдыратын арнайы трансформатор;</a:t>
            </a:r>
            <a:endParaRPr lang="ru-RU" sz="20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2.Афференттік (орталыққа бағытталған) және эфееренттік(орталыққа шығатын) жүйке талшықтары немесе өткізгіш жолдар;                                     </a:t>
            </a:r>
            <a:endParaRPr lang="ru-RU" sz="20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3.Анализатордың мидағы қабықасты және қабықты бөлімдері;                           </a:t>
            </a:r>
            <a:endParaRPr lang="ru-RU" sz="2000"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7" name="Содержимое 6" descr="загруженное.jpg"/>
          <p:cNvPicPr>
            <a:picLocks noGrp="1" noChangeAspect="1"/>
          </p:cNvPicPr>
          <p:nvPr>
            <p:ph idx="1"/>
          </p:nvPr>
        </p:nvPicPr>
        <p:blipFill>
          <a:blip r:embed="rId3" cstate="print"/>
          <a:stretch>
            <a:fillRect/>
          </a:stretch>
        </p:blipFill>
        <p:spPr>
          <a:xfrm>
            <a:off x="4857752" y="1357298"/>
            <a:ext cx="3437954" cy="3929090"/>
          </a:xfrm>
          <a:blipFill>
            <a:blip r:embed="rId4" cstate="print"/>
            <a:tile tx="0" ty="0" sx="100000" sy="100000" flip="none" algn="tl"/>
          </a:blipFill>
        </p:spPr>
      </p:pic>
      <p:sp>
        <p:nvSpPr>
          <p:cNvPr id="6" name="Текст 5"/>
          <p:cNvSpPr>
            <a:spLocks noGrp="1"/>
          </p:cNvSpPr>
          <p:nvPr>
            <p:ph type="body" sz="half" idx="2"/>
          </p:nvPr>
        </p:nvSpPr>
        <p:spPr>
          <a:xfrm>
            <a:off x="457200" y="428604"/>
            <a:ext cx="3900486" cy="6000792"/>
          </a:xfrm>
        </p:spPr>
        <p:txBody>
          <a:bodyPr>
            <a:normAutofit lnSpcReduction="10000"/>
          </a:bodyPr>
          <a:lstStyle/>
          <a:p>
            <a:endParaRPr lang="ru-RU" sz="1600" b="1"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ru-RU" sz="1600" b="1" dirty="0" smtClean="0">
                <a:effectLst>
                  <a:outerShdw blurRad="38100" dist="38100" dir="2700000" algn="tl">
                    <a:srgbClr val="000000">
                      <a:alpha val="43137"/>
                    </a:srgbClr>
                  </a:outerShdw>
                </a:effectLst>
                <a:latin typeface="Times New Roman" pitchFamily="18" charset="0"/>
                <a:cs typeface="Times New Roman" pitchFamily="18" charset="0"/>
              </a:rPr>
              <a:t>Психология</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жеке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бірлік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ретіндегі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психикасын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өзінің сан−алуан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сезім</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аффективтік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интеллектуалды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басқа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да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туа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біткен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функцияларымен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бірге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сыртқы ортамен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өзара әрекетін зерттейтін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ғылым</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кей-кезде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мінез-құлығын зерттеу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те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анықталады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Қыруар тараулары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теориялық және практикалық бағыттарды қарастырады, қолданбалы бағыттары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да сан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алуан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терапевттік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қоғамдық</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кәсіпкерлік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кей</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жағдайда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саясаттық</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және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теологиялық</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Психологияның негізгі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мақсаты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психиканы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1600" dirty="0" smtClean="0">
                <a:effectLst>
                  <a:outerShdw blurRad="38100" dist="38100" dir="2700000" algn="tl">
                    <a:srgbClr val="000000">
                      <a:alpha val="43137"/>
                    </a:srgbClr>
                  </a:outerShdw>
                </a:effectLst>
                <a:latin typeface="Times New Roman" pitchFamily="18" charset="0"/>
                <a:cs typeface="Times New Roman" pitchFamily="18" charset="0"/>
              </a:rPr>
              <a:t>c</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убьективттік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структураның, сыртқы ортаны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байымдаумен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елестетумен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жұптасқан айырықша іс-әрекеттің негізі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ретінде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зерттеу</a:t>
            </a:r>
            <a:r>
              <a:rPr lang="ru-RU" sz="1600" dirty="0" smtClean="0"/>
              <a:t>. </a:t>
            </a:r>
            <a:br>
              <a:rPr lang="ru-RU" sz="1600" dirty="0" smtClean="0"/>
            </a:b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1879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жылы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психологияның атасы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танылған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Вильхельм</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Вундт (1832-1920)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Германияның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Лейпциг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Университетінде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психологиялық зерттеу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зертханасын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ашты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600" dirty="0"/>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5" name="Содержимое 4" descr="Wundt.jpg"/>
          <p:cNvPicPr>
            <a:picLocks noGrp="1" noChangeAspect="1"/>
          </p:cNvPicPr>
          <p:nvPr>
            <p:ph idx="1"/>
          </p:nvPr>
        </p:nvPicPr>
        <p:blipFill>
          <a:blip r:embed="rId3" cstate="print"/>
          <a:stretch>
            <a:fillRect/>
          </a:stretch>
        </p:blipFill>
        <p:spPr>
          <a:xfrm>
            <a:off x="4795837" y="1015206"/>
            <a:ext cx="3810000" cy="4368800"/>
          </a:xfrm>
        </p:spPr>
      </p:pic>
      <p:sp>
        <p:nvSpPr>
          <p:cNvPr id="4" name="Текст 3"/>
          <p:cNvSpPr>
            <a:spLocks noGrp="1"/>
          </p:cNvSpPr>
          <p:nvPr>
            <p:ph type="body" sz="half" idx="2"/>
          </p:nvPr>
        </p:nvSpPr>
        <p:spPr>
          <a:xfrm>
            <a:off x="357158" y="428604"/>
            <a:ext cx="4357718" cy="6000792"/>
          </a:xfrm>
        </p:spPr>
        <p:txBody>
          <a:bodyPr>
            <a:noAutofit/>
          </a:bodyPr>
          <a:lstStyle/>
          <a:p>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В.Вундтың энергетикалық жіктеуі.1898 ж В.Вунд рецепторлардың адекватты тітіркендіргіштердің энергиясына тәуелділік классификациясын ұсынды. Ол механикалық,химиялық және жарықты сезгіштікті  қабылдауға арналған рецепторлардың келесі үш типін бөліп шығарды:                                 1)механорецепторлар тканьдердің деформациясының, жиырылуының немесе жылжуының механикалық  энергиясын қабылдайды. Олар бүкіл дененің бетінде және ішінде орналасқан: теріде,бұлшық етте,сіңірлерде,тамыр қабырғаларында т.б.                                                                                             2)хеморецепторлар – рецепторлардың анағұрлым ежелгі тобы. Химиялық заттарға сезгіштік бірклеткалық организмдерде де болады. Жоғары дамыған сезгіштік  насекомдардың хеморецепциясына тән.                                                   3)фоторецепторлар – жарықтық энергияны қабылдайды. Жарықтық тітіркендіргіштерде сезгіштік филогенез де прогрессивті түрде дамыған. Оның эволюциясы – көру мүшесі көздің өзгеруімен байланысты.</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083320"/>
          </a:xfrm>
        </p:spPr>
        <p:txBody>
          <a:bodyPr>
            <a:normAutofit/>
          </a:bodyPr>
          <a:lstStyle/>
          <a:p>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Қабылдауды</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кез-келген басқа психикалық феномен сияқты процесс ретінде де, нәтиже ретінде де қарастыруға болады.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Қабылдау жеке қасиеттерді бейнелейтін түйсікке қарағанда, қоршаған орта заттары мен құбылыстарын тұтастай бейнелеп, шындықтың интегралды бейнесін құрады.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Қабылдау қорытындысы – субъектінің сезім мүшелеріне тітіркендіргіштердің тікелей әсер етуінен пайда болатын қоршаған әлемнің интегралды, тұтас бейнесі.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Заттардың, нақты құбылыстар немесе процестердің қасиеті ретінде қабылданбайтын түйсіктен айырмашылығы, қабылдау бізді қоршаған әлемдегі заттардың түрі ретінде рәсімделетін субъективті қатыстылық ретінде жүреді. Сонымен қатар, біз иллюзиямен жұмыс істегенде немесе қабылданатын қасиет салыстырмалы қарапайым болғанда, ол қарапайым түйсінуді шақырады (бұл жағдайда түйсік қандай да бір құбылысқа немесе обьектіге қатысты болып, олармен ассоциацияланады).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pic>
        <p:nvPicPr>
          <p:cNvPr id="6" name="Содержимое 5" descr="загруженное (4).jpg"/>
          <p:cNvPicPr>
            <a:picLocks noGrp="1" noChangeAspect="1"/>
          </p:cNvPicPr>
          <p:nvPr>
            <p:ph idx="1"/>
          </p:nvPr>
        </p:nvPicPr>
        <p:blipFill>
          <a:blip r:embed="rId2" cstate="print"/>
          <a:stretch>
            <a:fillRect/>
          </a:stretch>
        </p:blipFill>
        <p:spPr>
          <a:xfrm>
            <a:off x="5429256" y="1142984"/>
            <a:ext cx="3000396" cy="4620242"/>
          </a:xfrm>
        </p:spPr>
      </p:pic>
      <p:sp>
        <p:nvSpPr>
          <p:cNvPr id="5" name="Текст 4"/>
          <p:cNvSpPr>
            <a:spLocks noGrp="1"/>
          </p:cNvSpPr>
          <p:nvPr>
            <p:ph type="body" sz="half" idx="2"/>
          </p:nvPr>
        </p:nvSpPr>
        <p:spPr>
          <a:xfrm>
            <a:off x="457200" y="357166"/>
            <a:ext cx="4757742" cy="5929354"/>
          </a:xfrm>
        </p:spPr>
        <p:txBody>
          <a:bodyPr>
            <a:noAutofit/>
          </a:bodyPr>
          <a:lstStyle/>
          <a:p>
            <a:r>
              <a:rPr lang="kk-KZ"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физиологиялық негізі П.К.Анохин бойынша – функционалдық жүйе жұмысына бірігетін көптеген психофизиологиялық  жүйелердің үйлесімді жұмысы. Оған шартты рефлекторлық байланыстарды  қалыптастыру схемасы да кіреді.                                                                    Қабылдауда түйсік тәрізді  рефлекторлық физиологиялық процесс. И.П.Павловтың   көрсетуі бойынша,қабылдаудың негізіне  рецепторларға қоршаған дүние  заттары мен құбылыстарының әсер етуі нәтижесінде үлкен ми сыңарларының  қабығында пайда болатын уақытша жүйке байланыстары,яғни шартты рефлекстер жатады. Түйсіктермен салыстырғанда қабылдау ми қабығының  күрделі аналитикалық-синтетеикалық іс-әрекетінің ең жоғарғы формасы.  Қабылдаудың негізінде екі түрлі жүйкелік байланыстар жатады: бір анализатордың шегінде қалыптасатын байланыстар және анализатораралық байланыстар. Біріншісі, организмге бір модалдылықтағы  комплекстік  тітіркендіргіштің әсер ету нәтижесінде пайда болады.  Мұндай тітіркендіргіш  ретінде белгілі бір әуенді алып қарастыруға болады. Оның өзі есту  анализаторына  әр түрлі жеке дыбыстардың ерекше үйлесімі ретінде әсер етеді. Осының нәтижесінде үлкен ми сыңарлары қабығында интеграция мен күрделі синтез процесі жүреді.        Байланыстың екінші түрі – әр түрлі анализаторлардың  шегінде  пада болатын  байланыстар.</a:t>
            </a:r>
            <a:endParaRPr lang="ru-RU"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ipe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297634"/>
          </a:xfrm>
        </p:spPr>
        <p:txBody>
          <a:bodyPr>
            <a:normAutofit/>
          </a:bodyPr>
          <a:lstStyle/>
          <a:p>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тұтастылығы </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деп объетінің  кейбір қабылданатын элементтерінің жиынтығын сенсорлық түрде және ойша тұтас бейне күйіне  толықтыруды айтады. Қабылдаудың объектісі кейбір жеке қасиеттерден ,жеке бөліктерден тұрғанымен ,біз оларды бүтіндей,тұтастай  қабылдаймыз. Қабылдаудың нәтижесінде  қалыптасатын тұтас бейне түйсіну түрінде  алынатын заттың жеке қасиеттері мен сапалары жөніндегі  білімдерді жалпылау негізінде құрылады.Қабылдаудың құрылымдылығы  қабылдаудың тұтастылығымен тығыз байланысты. Біз белгілі бір объектіні  жеке элементтермен емес,тұтас құрылым ретінде қабылдаймыз. Мыслы,музыканы қабылдағанда ,біз оны жеке ноталар  бойынша емес,тұтас әуен ретінде қабылдап,қайта жаңғырта аламыз.                                                                                                           </a:t>
            </a:r>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Қабылдауың заттылығы</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 қабылдаудың көрнекі бейнесін сыртқы дүние нің белгілі бір  заттарына жатқызу. Бұл объективация лық қасиет болмаса қабылдау өзінің  бағдарлаушы және реттеуші қызметін атқара алмайды. Қабылдаудың заттылығының дамуында адамның практикалық іс-әрекеті  маңызды рөл атқарады.                                                                    </a:t>
            </a:r>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мағыналылығы. </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Бұл ерекшелікте  қабылдаудың түйсіктерден негізгі айырмашылығы жақсы көрінеді. Объектілердің мазмұнын жақсылап түсінбейінше,оларды белгілі  тұжырымдар мен сөз арқылы атамайынша,олар толық қабылданбайды. Егер объектінің  аты сөзбен берілсе,ол қандай нәрсе болса да,оңай және тез қабылданады.                       </a:t>
            </a:r>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тұрақтылығы немесе константтылығы</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деп сыртқы жағдайдың  өзгеруіне қарамастан,заттардың мөлшері,формасы,түсі, және т.б. қасиеттерінің салыстырмалы бір қалыпты болып қабылдануын айтады.</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cover dir="l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rmAutofit fontScale="90000"/>
          </a:bodyPr>
          <a:lstStyle/>
          <a:p>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Апперцепция.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адамның жалпы психикалық тұрмысы мен өткен тәжірибесінің мазмұнына байланыстылығын апперцепция дейді. Бұл адамға қабылданатын заттар немесе құбылыстар таныс болып,оның бұрынғы тәжірибесінде  кездескен болса,онда адам оларды дұрысырақ қабылдайды.  Енді қабылдаудың түрлеріне келетін болсақ – қабылдаудың түйсіктер сияқты негізгі агализаторға байланысты классификациясы бар. Әдетте,қабылдау процесі өзара әрекеттесетін  анализаторлар негізінде жүзеге асады. Қозғалыстық қабылдаулар белгілі бір дәрежеде қабылдаулардың барлық түрлеріне қатысады. Мысалы,сипап сезу қабылдауында тактилдік және кинестезиялық анализаторлар қатысады. Қабылдаудың әр түрі таза күйде  сирек кездеседі. Олар көбінесе комбинацияланып қабылдаудың күрделі түрлерін құрайды.     Қабылдаудың келесі жіктелуінде  материяның тіршілік  етуінің белгілі бір формалары – кеңістік, уақыт, қозғалыс негізінде алынады.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Кеңістікті қабылдау: заттардың формасын, көлемін, тереңдігін және алыстығын,бағытын  қабылдау.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Кеңістікті қабылдау адамның ортамен өзара әрекеттесуінде  үлкен рөл атқарады және адамның сонда бағдарлауының қажетті шарты болып табылады. Кеңістікті қабылдау кеңістіктің объективті көрінісінің бейнеленуі болып табылады және объектердің формасын,көлемін және өзара орналасуын,олардың рельефін,қашықтығын және олардың бағытын қабылдаудан тұрады.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Заттардың көлемі мен түрін қабылдау.</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Заттардың көлемі мен түрін қабылдауда  олардың көздің тор қабығында  бейнеленуінің  үлкен маңызы бар. Үлкен заттарға үлкен кескін,кіші заттарға кіші кескін сәйкес келеді. Адамның көз құрылысының ерекшелігіне байланысты  алыста орналасқан зат көлемі жағынан бірдей болғанымен,жақын қашықтықтағы  затқа қарағанда,кіші болып бейнеленеді. Заттардың көлемі мен түрін қабылдау  көру,сипап сезу және бұлшық еттік-қимылдық түйсіктердің күрделі үйлесімі негізінде жүзеге асады.</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newsfla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rmAutofit fontScale="90000"/>
          </a:bodyPr>
          <a:lstStyle/>
          <a:p>
            <a:r>
              <a:rPr lang="kk-KZ" sz="1800" b="1" dirty="0" smtClean="0">
                <a:latin typeface="Times New Roman" pitchFamily="18" charset="0"/>
                <a:cs typeface="Times New Roman" pitchFamily="18" charset="0"/>
              </a:rPr>
              <a:t>Заттардың аумақтылығы мен қашықтығын қабылдау. </a:t>
            </a:r>
            <a:r>
              <a:rPr lang="kk-KZ" sz="1800" dirty="0" smtClean="0">
                <a:latin typeface="Times New Roman" pitchFamily="18" charset="0"/>
                <a:cs typeface="Times New Roman" pitchFamily="18" charset="0"/>
              </a:rPr>
              <a:t>Заттардың аумақтылығын немесе тереңдігін қабылдауда бинокулярлық көру(немесе екі көзбен көре қабылдау)негізгі рөл атқарады. Монокулярлық көру (бір көзбен қарау) қашықтықты белгілі бір шек маңында ғана дұрыс анықтай алады.  Егер шамалы қашықтықта керулі тұрған жіңішке жіпке бір көзбен қарасақ,жоғарыдан тасталған  кішкентай шардың  оның алдынан немесе артынан өткенін айыру қиын. Тереңдікті қабылдауда көз бұлшық еттерінің  жиырылуы мен жазылуынан пайда болатын бұлшық еттік –қозғалыстық түйсіктердің  маңызы аз емес.                                                      </a:t>
            </a:r>
            <a:r>
              <a:rPr lang="kk-KZ" sz="1800" b="1" dirty="0" smtClean="0">
                <a:latin typeface="Times New Roman" pitchFamily="18" charset="0"/>
                <a:cs typeface="Times New Roman" pitchFamily="18" charset="0"/>
              </a:rPr>
              <a:t>Уақытты қабылдау. </a:t>
            </a:r>
            <a:r>
              <a:rPr lang="kk-KZ" sz="1800" dirty="0" smtClean="0">
                <a:latin typeface="Times New Roman" pitchFamily="18" charset="0"/>
                <a:cs typeface="Times New Roman" pitchFamily="18" charset="0"/>
              </a:rPr>
              <a:t>Уақытты қабылдау –бұл құбылыстар мен оқиғалардың ұзақтығы мен тізбегін бейнелендіру. И.П.Павлов пен оның ізбасарлары тәжірибе  жүзінде дәлелдеген адамдарда үнемі жасалынып отыратын уақытқа деген шартты  рефлекстер  уақытты  қабылдау процесінің  физиологиялық негізі  болып табылады. Уақыттық аралықтар адам организмінде  болатын ырғақты  процестермен  анықталады. Уақытты дәл ,тікелей қабылдауға  көнетін тек қысқа  мерзімді интервалдар ғана. Уақыттың  қабылдану ұзақтығы  адам іс-әрекетінің  мазмұнына  тәуелді. Қызықты ,маңызды істерге  толы уақыт зымырап тез өтеді. Адам уақытты қабылдаудағы субъективтіліктен  практикалық іс-әрекет  пен тәжірибесі негізінде арыла алады. </a:t>
            </a:r>
            <a:r>
              <a:rPr lang="kk-KZ" sz="1800" b="1" dirty="0" smtClean="0">
                <a:latin typeface="Times New Roman" pitchFamily="18" charset="0"/>
                <a:cs typeface="Times New Roman" pitchFamily="18" charset="0"/>
              </a:rPr>
              <a:t>Қозғалысты қабылдау</a:t>
            </a:r>
            <a:r>
              <a:rPr lang="kk-KZ" sz="1800" dirty="0" smtClean="0">
                <a:latin typeface="Times New Roman" pitchFamily="18" charset="0"/>
                <a:cs typeface="Times New Roman" pitchFamily="18" charset="0"/>
              </a:rPr>
              <a:t> – бұл объектілердің  кеістіктегі орны мен қалпының өзгерісін бейнелеу. Қозғалысты қабылдау өмірлік маңызға ие. Қозғалысқа  көру жүйесінің перифериялық бөлімі сезімтал келеді. Объект  табылғанда,көру аумағының  орталығына  ауысады,осы жерде бұл объектіні  ажырату мен тану жүзеге асады.Заттың қозғалысын қабылдау , негізінен,оның қандай да бір фонда  орын ауыстырып немесе жылжи отырып , көз торының түрлі клеткаларының  кезекті қозуын тудырады. Қозғалысты қабылдауда көру және кинестезиялық анализаторлары  негізгі рөл атқарады.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cSld>
  <p:clrMapOvr>
    <a:masterClrMapping/>
  </p:clrMapOvr>
  <p:transition>
    <p:strips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rmAutofit fontScale="90000"/>
          </a:bodyPr>
          <a:lstStyle/>
          <a:p>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бұл бейнелеудің интегралды іздік формасы. Ол кез-келген психикалық процестің негізінде жатыр. Ес психикалық өмірді ұйымдастырудың негізгі формасының бірі болып табылады. Есті танымдық процестердің ядросы деп атайды.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Шығуы бойынша естің екі түрін ажыратады: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генетикалық</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(тұқым қуалайтын) және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өмір кезіндегі 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Өмір кезіндегі еске қозғалыс, образдық (көру, есту, кинестетикалық және т.б.), эмоционалды, символикалық (сөздік, логикалық) және еріктік ес кіреді.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Ақпаратты сақтау ұзақтығы бойынша естің келесі деңгейлерін ажыратыды: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1) Кенеттік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ес сезу мүшелерінің инерциялығымен байланысты. Бұл ес ерікті басқаруына келмейді. Кенеттік есте бейне константты емес - бұл қабылдау бейнесі емес, түйсік бейнесі. Кенеттік ес әлемнің бірегейлі қабылдауын қамтамасыз етеді;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2)</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Қысқа мерзімдік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Бұл жерде зейіні аударылған ақпарат сақталынады. Ақпарат өзгерілмейтін күйінде қалмайды, ол өңделеді және интерпретацияланады. Қысқа мерзімді ес үшін қайталау мен символизация арқылы ерікті басқару мүмкіншілігі бар. Қысқа мерзімді ес көлемі – 7±2;</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3)</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Аралық (буферлік)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 қысқа мерзімді ес пен ұзақ мерзімді ес арасындағы аралық инстанция болып табылады. Бұл жерде ақпарат ұзақ мерзімді еске аудару мүмкіндігі келгенше сақталынады. Буферлік ес тазалануы мен күн бойы жиналған ақпартты категоризациялау ұйқы кезінде іске асады;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4)</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Ұзақ мерзімді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ақпаратты сақтау көлемі мен уақыты бойынша шектелмелген. Бірақ ақпарат кейде дер кезінде шығарып алынбауы мүмкін. Ақпараттың қол жетімділігі сақтау ұйымдастыруымен анықталады. Ұзақ мерзімді есте ақпарат сақтаудың екі типі бар: ақпаратқа ерікті рұқсат (ақпарат үзіліссіз түрленеді) және ерікті рұқсатсыз (ақпарат айнымас күйінде сақталынады).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6" name="Содержимое 5" descr="images (4).jpg"/>
          <p:cNvPicPr>
            <a:picLocks noGrp="1" noChangeAspect="1"/>
          </p:cNvPicPr>
          <p:nvPr>
            <p:ph idx="1"/>
          </p:nvPr>
        </p:nvPicPr>
        <p:blipFill>
          <a:blip r:embed="rId2" cstate="print"/>
          <a:stretch>
            <a:fillRect/>
          </a:stretch>
        </p:blipFill>
        <p:spPr>
          <a:xfrm>
            <a:off x="5143504" y="1071546"/>
            <a:ext cx="3019032" cy="3857652"/>
          </a:xfrm>
          <a:prstGeom prst="rect">
            <a:avLst/>
          </a:prstGeom>
          <a:ln>
            <a:noFill/>
          </a:ln>
          <a:effectLst>
            <a:softEdge rad="112500"/>
          </a:effectLst>
        </p:spPr>
      </p:pic>
      <p:sp>
        <p:nvSpPr>
          <p:cNvPr id="5" name="Текст 4"/>
          <p:cNvSpPr>
            <a:spLocks noGrp="1"/>
          </p:cNvSpPr>
          <p:nvPr>
            <p:ph type="body" sz="half" idx="2"/>
          </p:nvPr>
        </p:nvSpPr>
        <p:spPr>
          <a:xfrm>
            <a:off x="457200" y="285728"/>
            <a:ext cx="4186238" cy="5840435"/>
          </a:xfrm>
        </p:spPr>
        <p:txBody>
          <a:bodyPr>
            <a:no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Естуралы көптеген теориялар бар. Ол ес құбылысын әр түрлі жағынан қарастырған әрі түсіндірген.Солардың ішінде алғашқы рет Аристотель ұсынған,бірақ өзінің көкейкестілігін осы күйге дейін жоғалтпаған асоциациялық  теория бар. Аристотель біздің естеріміздің бір-бірімен байланысуына  мүмкіндік беретін принциптерді табуға тырысқан. Артынан психологияда «ассоциация принипі» деп аталған бұл принциптер мыналар: 1)Іргелес    ассоциациялар. 2)Ұқсас ассоциациялар. 3)Контрастық ассоциациялар.                                                                                                     ХІХ ғ 80-жылдарына қарай  неміс психологы Г.Эббингауз ойлау іс-әрекетінен тәуелсіз «таза» естің заңдарын зерттеуге болатын әдісті ұсынды. Ол мағынасыз буындарды жаттау әдісі.</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5" name="Содержимое 4" descr="images (5).jpg"/>
          <p:cNvPicPr>
            <a:picLocks noGrp="1" noChangeAspect="1"/>
          </p:cNvPicPr>
          <p:nvPr>
            <p:ph idx="1"/>
          </p:nvPr>
        </p:nvPicPr>
        <p:blipFill>
          <a:blip r:embed="rId2" cstate="print"/>
          <a:stretch>
            <a:fillRect/>
          </a:stretch>
        </p:blipFill>
        <p:spPr>
          <a:xfrm>
            <a:off x="4429124" y="571480"/>
            <a:ext cx="2424450" cy="1785950"/>
          </a:xfrm>
        </p:spPr>
      </p:pic>
      <p:sp>
        <p:nvSpPr>
          <p:cNvPr id="4" name="Текст 3"/>
          <p:cNvSpPr>
            <a:spLocks noGrp="1"/>
          </p:cNvSpPr>
          <p:nvPr>
            <p:ph type="body" sz="half" idx="2"/>
          </p:nvPr>
        </p:nvSpPr>
        <p:spPr>
          <a:xfrm>
            <a:off x="457200" y="571480"/>
            <a:ext cx="3971924" cy="5857916"/>
          </a:xfrm>
        </p:spPr>
        <p:txBody>
          <a:bodyPr>
            <a:normAutofit fontScale="92500" lnSpcReduction="20000"/>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Ал ХІХ ғ  аяғында ассоциацияның орнына гештальттеория келді. Бұл теорияны жақтаушылар пікірінше, ес процестері гештальт қалыптасуымен анықталады. «Гештальт» сөзі «тұтастық», «құрылым», «жүйе» деген мағынаны береді. Гештальтпсихология тұрғысынан есте сақтау мен қайта жаңғыртудың динамикасы былай жүреді. Адам үшін сол мезетте өзекті болатын кейбір күйлер есте сақтау мен қайта жаңғыртуға белгілі нұсқаулар туғызады. Сәйкес нұсқау адам санасында белгілі тұтастық құрылымдарды белсендіреді. Өз кезегінде олардың негізінде материал есте сақталады немесе қайта жаңғырады. Бұл нұсқау есте сақтау мен қайта жаңғыртудың жүру жолын бақылайды, қажет ақпаратты таңдауды  анықтайды</a:t>
            </a:r>
            <a:r>
              <a:rPr lang="kk-KZ" dirty="0" smtClean="0"/>
              <a:t>.</a:t>
            </a:r>
            <a:endParaRPr lang="ru-RU" dirty="0"/>
          </a:p>
        </p:txBody>
      </p:sp>
      <p:pic>
        <p:nvPicPr>
          <p:cNvPr id="22530" name="Picture 2" descr="C:\Users\user\Desktop\4.jpg"/>
          <p:cNvPicPr>
            <a:picLocks noChangeAspect="1" noChangeArrowheads="1"/>
          </p:cNvPicPr>
          <p:nvPr/>
        </p:nvPicPr>
        <p:blipFill>
          <a:blip r:embed="rId3" cstate="print"/>
          <a:srcRect/>
          <a:stretch>
            <a:fillRect/>
          </a:stretch>
        </p:blipFill>
        <p:spPr bwMode="auto">
          <a:xfrm>
            <a:off x="6929454" y="1357298"/>
            <a:ext cx="1934242" cy="2143140"/>
          </a:xfrm>
          <a:prstGeom prst="rect">
            <a:avLst/>
          </a:prstGeom>
          <a:noFill/>
        </p:spPr>
      </p:pic>
      <p:pic>
        <p:nvPicPr>
          <p:cNvPr id="22531" name="Picture 3" descr="C:\Users\user\Desktop\21641.jpg"/>
          <p:cNvPicPr>
            <a:picLocks noChangeAspect="1" noChangeArrowheads="1"/>
          </p:cNvPicPr>
          <p:nvPr/>
        </p:nvPicPr>
        <p:blipFill>
          <a:blip r:embed="rId4" cstate="print"/>
          <a:srcRect/>
          <a:stretch>
            <a:fillRect/>
          </a:stretch>
        </p:blipFill>
        <p:spPr bwMode="auto">
          <a:xfrm>
            <a:off x="4500562" y="2786058"/>
            <a:ext cx="2460620" cy="2224400"/>
          </a:xfrm>
          <a:prstGeom prst="rect">
            <a:avLst/>
          </a:prstGeom>
          <a:noFill/>
        </p:spPr>
      </p:pic>
      <p:pic>
        <p:nvPicPr>
          <p:cNvPr id="22532" name="Picture 4" descr="C:\Users\user\Desktop\images (6).jpg"/>
          <p:cNvPicPr>
            <a:picLocks noChangeAspect="1" noChangeArrowheads="1"/>
          </p:cNvPicPr>
          <p:nvPr/>
        </p:nvPicPr>
        <p:blipFill>
          <a:blip r:embed="rId5" cstate="print"/>
          <a:srcRect/>
          <a:stretch>
            <a:fillRect/>
          </a:stretch>
        </p:blipFill>
        <p:spPr bwMode="auto">
          <a:xfrm>
            <a:off x="7000892" y="3857628"/>
            <a:ext cx="1828800" cy="2495550"/>
          </a:xfrm>
          <a:prstGeom prst="rect">
            <a:avLst/>
          </a:prstGeom>
          <a:noFill/>
        </p:spPr>
      </p:pic>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9" name="Содержимое 8" descr="бине.jpg"/>
          <p:cNvPicPr>
            <a:picLocks noGrp="1" noChangeAspect="1"/>
          </p:cNvPicPr>
          <p:nvPr>
            <p:ph idx="1"/>
          </p:nvPr>
        </p:nvPicPr>
        <p:blipFill>
          <a:blip r:embed="rId2" cstate="print"/>
          <a:stretch>
            <a:fillRect/>
          </a:stretch>
        </p:blipFill>
        <p:spPr>
          <a:xfrm>
            <a:off x="4429124" y="3571876"/>
            <a:ext cx="2071702" cy="2796798"/>
          </a:xfrm>
        </p:spPr>
      </p:pic>
      <p:sp>
        <p:nvSpPr>
          <p:cNvPr id="4" name="Текст 3"/>
          <p:cNvSpPr>
            <a:spLocks noGrp="1"/>
          </p:cNvSpPr>
          <p:nvPr>
            <p:ph type="body" sz="half" idx="2"/>
          </p:nvPr>
        </p:nvSpPr>
        <p:spPr>
          <a:xfrm>
            <a:off x="285720" y="285728"/>
            <a:ext cx="4214842" cy="5840435"/>
          </a:xfrm>
        </p:spPr>
        <p:txBody>
          <a:bodyPr>
            <a:noAutofit/>
          </a:bodyPr>
          <a:lstStyle/>
          <a:p>
            <a:r>
              <a:rPr lang="kk-KZ" sz="1600" dirty="0" smtClean="0">
                <a:latin typeface="Times New Roman" pitchFamily="18" charset="0"/>
                <a:cs typeface="Times New Roman" pitchFamily="18" charset="0"/>
              </a:rPr>
              <a:t>Ал, ХХғ басында естің мағыналық  теориясы пайда болды. Бұл теорияның өкілдері сәйкес процестердің жұмысы мағыналық байланыстардың бар немесе жоқ болуын тәуелді деп пайымдады. Бұл бағыттың көрнекті өкілдері А.Бине мен К.Бюлер болды.                                                                                                                  Естің физиологиялық теориясын жасаған  И.П.Павлов және П.К.Анюхин зерттеулері бойынша жүйкелік импульстер нейрон арқылы өткенде, өзінің ізін қалдырады, мұны нейрондық модель теориясы деп те атайды. Жүцке клеткаларынан таралатын аксондар басқа клеткалардағы дендриттермен жанасады немесе өзінің клетка денесіне қайта оралады. Жүйке клеткаларында осындай  құрылымдарға сәйкес байланыс пайда болады. Сөйтіп, клеткалардың өз-өзінен жанасуы іске асады. Мұндай құбылыстар жүйесін  іздердің сақталып қалудың физиологиялық субстраты деп есептейді. Сондай-ақ есті нерв клеткаларының ішіндегі биохимиялық реакциялармен  түсіндіретін биохимиялық теорияда бар.</a:t>
            </a:r>
            <a:endParaRPr lang="ru-RU" sz="1600" dirty="0">
              <a:latin typeface="Times New Roman" pitchFamily="18" charset="0"/>
              <a:cs typeface="Times New Roman" pitchFamily="18" charset="0"/>
            </a:endParaRPr>
          </a:p>
        </p:txBody>
      </p:sp>
      <p:pic>
        <p:nvPicPr>
          <p:cNvPr id="23554" name="Picture 2" descr="C:\Users\user\Desktop\бюлер.jpg"/>
          <p:cNvPicPr>
            <a:picLocks noChangeAspect="1" noChangeArrowheads="1"/>
          </p:cNvPicPr>
          <p:nvPr/>
        </p:nvPicPr>
        <p:blipFill>
          <a:blip r:embed="rId3" cstate="print"/>
          <a:srcRect/>
          <a:stretch>
            <a:fillRect/>
          </a:stretch>
        </p:blipFill>
        <p:spPr bwMode="auto">
          <a:xfrm>
            <a:off x="4429124" y="214290"/>
            <a:ext cx="2071702" cy="3038496"/>
          </a:xfrm>
          <a:prstGeom prst="rect">
            <a:avLst/>
          </a:prstGeom>
          <a:noFill/>
        </p:spPr>
      </p:pic>
      <p:pic>
        <p:nvPicPr>
          <p:cNvPr id="23555" name="Picture 3" descr="C:\Users\user\Desktop\загруженное (4).jpg"/>
          <p:cNvPicPr>
            <a:picLocks noChangeAspect="1" noChangeArrowheads="1"/>
          </p:cNvPicPr>
          <p:nvPr/>
        </p:nvPicPr>
        <p:blipFill>
          <a:blip r:embed="rId4" cstate="print"/>
          <a:srcRect/>
          <a:stretch>
            <a:fillRect/>
          </a:stretch>
        </p:blipFill>
        <p:spPr bwMode="auto">
          <a:xfrm>
            <a:off x="6572264" y="214290"/>
            <a:ext cx="2000263" cy="3080159"/>
          </a:xfrm>
          <a:prstGeom prst="rect">
            <a:avLst/>
          </a:prstGeom>
          <a:noFill/>
        </p:spPr>
      </p:pic>
      <p:pic>
        <p:nvPicPr>
          <p:cNvPr id="23557" name="Picture 5" descr="C:\Users\user\Desktop\павлов.jpg"/>
          <p:cNvPicPr>
            <a:picLocks noChangeAspect="1" noChangeArrowheads="1"/>
          </p:cNvPicPr>
          <p:nvPr/>
        </p:nvPicPr>
        <p:blipFill>
          <a:blip r:embed="rId5" cstate="print"/>
          <a:srcRect/>
          <a:stretch>
            <a:fillRect/>
          </a:stretch>
        </p:blipFill>
        <p:spPr bwMode="auto">
          <a:xfrm>
            <a:off x="6572264" y="3643314"/>
            <a:ext cx="2278080" cy="2733696"/>
          </a:xfrm>
          <a:prstGeom prst="rect">
            <a:avLst/>
          </a:prstGeom>
          <a:noFill/>
        </p:spPr>
      </p:pic>
    </p:spTree>
  </p:cSld>
  <p:clrMapOvr>
    <a:masterClrMapping/>
  </p:clrMapOvr>
  <p:transition>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5" name="Содержимое 4" descr="загруженное (1).jpg"/>
          <p:cNvPicPr>
            <a:picLocks noGrp="1" noChangeAspect="1"/>
          </p:cNvPicPr>
          <p:nvPr>
            <p:ph idx="1"/>
          </p:nvPr>
        </p:nvPicPr>
        <p:blipFill>
          <a:blip r:embed="rId3" cstate="print"/>
          <a:stretch>
            <a:fillRect/>
          </a:stretch>
        </p:blipFill>
        <p:spPr>
          <a:xfrm>
            <a:off x="5072066" y="1142984"/>
            <a:ext cx="2893239" cy="4071966"/>
          </a:xfrm>
        </p:spPr>
      </p:pic>
      <p:sp>
        <p:nvSpPr>
          <p:cNvPr id="4" name="Текст 3"/>
          <p:cNvSpPr>
            <a:spLocks noGrp="1"/>
          </p:cNvSpPr>
          <p:nvPr>
            <p:ph type="body" sz="half" idx="2"/>
          </p:nvPr>
        </p:nvSpPr>
        <p:spPr>
          <a:xfrm>
            <a:off x="457200" y="428604"/>
            <a:ext cx="3829048" cy="5697559"/>
          </a:xfrm>
        </p:spPr>
        <p:txBody>
          <a:bodyPr>
            <a:noAutofit/>
          </a:bodyPr>
          <a:lstStyle/>
          <a:p>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1890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жылдары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Аустрия</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дәрігері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невролог,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тәжірибелік психологияда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бейресми</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білімі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бар Зигмунд Фрейд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психотерапияның жаңа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әдісі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психоанализді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дамытты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Фрейдтың ақыл-ой жөніндегі түсініктері интрепретативттік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және интроспективттік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әдістемелерге кең шамада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негізделген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ақыл-ой дерттілігін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шешу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мен психопатология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үстінде жинақталған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Фрейдтың теориялары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кең тараған, оның себебтерінің үлкен бірі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теориялардың сексуалдылық және жаншу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психологиялық дамудың негізгі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аспектілері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ретінде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қарастыру сияқты мәселесін қозғау.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Бұл сол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кездің аттеріс</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мәселері болып</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саналған,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ал Фрейд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болса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олардың оқымысты қоғам ішінде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кеңінен қарастырылуына жол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ашқан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Фрейд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теориялары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жалпы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психология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теорияларына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ықпалы зор</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226196"/>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Естің түрлерін жіктеуінің белсенділікке, мақсаттың бар немесе жоқ болуына, негізгі психикалық әрекеттің сипатына, есте сақтау мерзіміне орай келесі түрлері болады:  Ерікті және еріксіз ес түрлері.Сонда белгілі мақсат қоймай-ақ арнайы есте қалдырмай-ақ есте сақтау мен жаңғыртуды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еріксіз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деп атайды. Ал мақсат қойып, арнайы әрекеттерді қолданып жатып есте сақтағанды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ерікті 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деп атайды. Арнайы амалдарды қолданып есте сақтауда келесі ес түрлері болады: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Механикалық 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Мұндай есте қалдыру ешбір өзгеріссіз, дәлме-дәл қайталауды көздейді.Мысалы,түрлі ережелерді жаттау барысында.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Логикалық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Бұл есте сақтау амалында логикалық түсіну,жүйелеу, негізгі логикалық компоненттерді бөліп шығару,солардың араларында мәндік байланыстарды табу жасалады. Сонда есте сақтау 20 есе  өседі</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.Бейнелі-көрнекілік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Мәліметтерді бейнелерге, схемаларға, графиктерге, суреттерге айналдыру. Бейнелеуде естің бірнеше түрін ажыртуға болады: көру, есту, дәм, сипап-сезу, иіс естері болып бөлінеді.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Эмоциялық 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бастан кешірген түрлі сезімдер мен эмоциялық күйлерін есте қалдырып отыруы және қайта жаңғыртуы. Бұл естің түрлерін басқалармен салыстырғанда әлде қайда күшті болып табылады. Адам есіне ең күшті сақталатыны ең қуанышты немесе ең қайғырған кезі болып табылады. Естің бұлардан басқа қысқа мерзімді, оперативті, ұзақ мерзімді, түпкілікті ес деген түрлері бар.</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split orient="vert" dir="in"/>
  </p:transition>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8100000" scaled="0"/>
          <a:tileRect/>
        </a:gradFill>
        <a:effectLst/>
      </p:bgPr>
    </p:bg>
    <p:spTree>
      <p:nvGrpSpPr>
        <p:cNvPr id="1" name=""/>
        <p:cNvGrpSpPr/>
        <p:nvPr/>
      </p:nvGrpSpPr>
      <p:grpSpPr>
        <a:xfrm>
          <a:off x="0" y="0"/>
          <a:ext cx="0" cy="0"/>
          <a:chOff x="0" y="0"/>
          <a:chExt cx="0" cy="0"/>
        </a:xfrm>
      </p:grpSpPr>
      <p:pic>
        <p:nvPicPr>
          <p:cNvPr id="6" name="Содержимое 5" descr="смирнов.jpg"/>
          <p:cNvPicPr>
            <a:picLocks noGrp="1" noChangeAspect="1"/>
          </p:cNvPicPr>
          <p:nvPr>
            <p:ph idx="1"/>
          </p:nvPr>
        </p:nvPicPr>
        <p:blipFill>
          <a:blip r:embed="rId2" cstate="print"/>
          <a:stretch>
            <a:fillRect/>
          </a:stretch>
        </p:blipFill>
        <p:spPr>
          <a:xfrm>
            <a:off x="5000628" y="1142984"/>
            <a:ext cx="3328170" cy="4286280"/>
          </a:xfrm>
        </p:spPr>
      </p:pic>
      <p:sp>
        <p:nvSpPr>
          <p:cNvPr id="5" name="Текст 4"/>
          <p:cNvSpPr>
            <a:spLocks noGrp="1"/>
          </p:cNvSpPr>
          <p:nvPr>
            <p:ph type="body" sz="half" idx="2"/>
          </p:nvPr>
        </p:nvSpPr>
        <p:spPr>
          <a:xfrm>
            <a:off x="457200" y="500042"/>
            <a:ext cx="4471990" cy="5626121"/>
          </a:xfrm>
        </p:spPr>
        <p:txBody>
          <a:bodyPr>
            <a:noAutofit/>
          </a:bodyPr>
          <a:lstStyle/>
          <a:p>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Ойлау дегеніміз</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 сыртқы дүние заттары мен құбылыстарының байланыс-қатынастарының мида жалпылай және жанама түрде сөз арқылы бейнеленуі. Түйсіктер мен қабылдау ақиқат дүние құбылыстарының жеке қасиеттерін,көбіне ретсіз кездейсоқ түрде бейнелендіреді. Ал ойлау адамға заттар мен құбылыстардың қасиеттері мен олардың өзара қатынастарын салыстырып, ажыратуға олардың сезімдік  түрде берілмеген қасиеттерін жаңа қатынастары мен қырларын ашады. Сөйтіп, ойлау сезім мүшелері арқылы алынған мәліметтерді өңдейді. Ойлау процесі естермен де тығыз байланысты. Ойлау проблемасын қарастырған А.А.Смирнов ойлау және интеллектуалдық процестердің  ассоциативті ағымын ажырату қажеттілігін атап көрсеткен. Мұның себебі, ойлау іс-әрекетінде біз ассоциацияларды өте кең қолданамыз, олар ойлау есептерін шығаруға елеулі септігін тигізеді</a:t>
            </a:r>
            <a:r>
              <a:rPr lang="kk-KZ" sz="1600" dirty="0" smtClean="0"/>
              <a:t>.</a:t>
            </a:r>
            <a:endParaRPr lang="ru-RU" sz="1600" dirty="0"/>
          </a:p>
        </p:txBody>
      </p:sp>
    </p:spTree>
  </p:cSld>
  <p:clrMapOvr>
    <a:masterClrMapping/>
  </p:clrMapOvr>
  <p:transition>
    <p:pull dir="l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011882"/>
          </a:xfrm>
        </p:spPr>
        <p:txBody>
          <a:bodyPr>
            <a:normAutofit/>
          </a:bodyPr>
          <a:lstStyle/>
          <a:p>
            <a:pPr marL="342900" indent="-342900" algn="l"/>
            <a:r>
              <a:rPr lang="kk-KZ" sz="1800" dirty="0" smtClean="0">
                <a:latin typeface="Times New Roman" pitchFamily="18" charset="0"/>
                <a:cs typeface="Times New Roman" pitchFamily="18" charset="0"/>
              </a:rPr>
              <a:t>Ойлау шығу тегі мен пайда болуына байланысты  келесідей  түрлерге  жіктеледі:</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Көрнекі-әрекеттік ойлау; </a:t>
            </a:r>
            <a:br>
              <a:rPr lang="kk-KZ" sz="1800" b="1"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Көрнекі-бейнелік; </a:t>
            </a:r>
            <a:br>
              <a:rPr lang="kk-KZ" sz="1800" b="1"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Сөздік-логикалық;</a:t>
            </a:r>
            <a:r>
              <a:rPr lang="kk-KZ" sz="1800" dirty="0" smtClean="0">
                <a:latin typeface="Times New Roman" pitchFamily="18" charset="0"/>
                <a:cs typeface="Times New Roman" pitchFamily="18" charset="0"/>
              </a:rPr>
              <a:t>                                                                                            </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r>
            <a:br>
              <a:rPr lang="kk-KZ" sz="1800"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Мәселенің  түріне байланысты:</a:t>
            </a:r>
            <a:r>
              <a:rPr lang="kk-KZ" sz="1800" dirty="0" smtClean="0">
                <a:latin typeface="Times New Roman" pitchFamily="18" charset="0"/>
                <a:cs typeface="Times New Roman" pitchFamily="18" charset="0"/>
              </a:rPr>
              <a:t>                                                         	            	</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1)Теориялық ойлау;</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2)Практикалық ойлау;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Таным түрі бойынша:</a:t>
            </a:r>
            <a:r>
              <a:rPr lang="kk-KZ" sz="1800" dirty="0" smtClean="0">
                <a:latin typeface="Times New Roman" pitchFamily="18" charset="0"/>
                <a:cs typeface="Times New Roman" pitchFamily="18" charset="0"/>
              </a:rPr>
              <a:t> Эмпирикалық және теориялық ойлау.   </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Рефлексия немесе саналау деңгейі бойынша:</a:t>
            </a:r>
            <a:r>
              <a:rPr lang="kk-KZ" sz="1800" dirty="0" smtClean="0">
                <a:latin typeface="Times New Roman" pitchFamily="18" charset="0"/>
                <a:cs typeface="Times New Roman" pitchFamily="18" charset="0"/>
              </a:rPr>
              <a:t> интуиктивтік және рационалдық (аналитикалық немесе логикалық) ойлау;	      </a:t>
            </a:r>
            <a:br>
              <a:rPr lang="kk-KZ" sz="1800"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Әрекеттің тәсілдері негізінде:</a:t>
            </a:r>
            <a:r>
              <a:rPr lang="kk-KZ" sz="1800" dirty="0" smtClean="0">
                <a:latin typeface="Times New Roman" pitchFamily="18" charset="0"/>
                <a:cs typeface="Times New Roman" pitchFamily="18" charset="0"/>
              </a:rPr>
              <a:t>  вербалдық және көрнекі;		 </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Ойлау бағыттылығымен байланысты:</a:t>
            </a:r>
            <a:r>
              <a:rPr lang="kk-KZ" sz="1800" dirty="0" smtClean="0">
                <a:latin typeface="Times New Roman" pitchFamily="18" charset="0"/>
                <a:cs typeface="Times New Roman" pitchFamily="18" charset="0"/>
              </a:rPr>
              <a:t> шынайы және аутистік ойлау;</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Ойлау іс-әрекетінің өніміне байланысты:</a:t>
            </a:r>
            <a:r>
              <a:rPr lang="kk-KZ" sz="1800" dirty="0" smtClean="0">
                <a:latin typeface="Times New Roman" pitchFamily="18" charset="0"/>
                <a:cs typeface="Times New Roman" pitchFamily="18" charset="0"/>
              </a:rPr>
              <a:t> продуктивті және репродуктивті</a:t>
            </a:r>
            <a:br>
              <a:rPr lang="kk-KZ" sz="1800"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Ойлаудың фукцияларына байланысты:</a:t>
            </a:r>
            <a:r>
              <a:rPr lang="kk-KZ" sz="1800" dirty="0" smtClean="0">
                <a:latin typeface="Times New Roman" pitchFamily="18" charset="0"/>
                <a:cs typeface="Times New Roman" pitchFamily="18" charset="0"/>
              </a:rPr>
              <a:t> творчестволық және критикалық ойлау;</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Еріктік күштің жұмсалуына байланысты:</a:t>
            </a:r>
            <a:r>
              <a:rPr lang="kk-KZ" sz="1800" dirty="0" smtClean="0">
                <a:latin typeface="Times New Roman" pitchFamily="18" charset="0"/>
                <a:cs typeface="Times New Roman" pitchFamily="18" charset="0"/>
              </a:rPr>
              <a:t>  ырықсыз және ырықты;</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Ойдың бастапқы формасы болып ұғым есептеледі. </a:t>
            </a:r>
            <a:r>
              <a:rPr lang="kk-KZ"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Ұғым</a:t>
            </a: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дегеніміз – заттар мен құбылыстар туралы ой. Ұғымда заттардың жалпы және негізгі қасиеттері бейнеленеді. Ұғымдар жеке және жалпы болып екіге бөлінеді. Жалпы ойлау дегеніміздің өзі – мәселені шешу, оның мәнісін түсіне білу деген сөз. Ойлаудың ең күрделі және жоғарғы формаларының  бірі -  ой қорытындылары. Ой қорытындылары дегеніміз – бірнеше пікірлерден  жаңа пікірлер шығару тәсілі. Қорытынды шығару үшін оны белгілі тәртіпке бір-бірімен  байланыстыруымыз қажет. Ой қорытындысының негізгі үш түрі бар: дедукциялық, индукциялық, аналогиялық ой қорытындысы.            </a:t>
            </a:r>
            <a:b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kk-KZ"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Дедукция дегеніміз</a:t>
            </a: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 жалпыдан жекеге қарай жүретін ой қорытындысы.</a:t>
            </a:r>
            <a:b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br>
            <a:r>
              <a:rPr lang="kk-KZ"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Индукция дегеніміз</a:t>
            </a: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 жекеден жалпыға қарай жасалатын ой қорытындысы. </a:t>
            </a:r>
            <a:b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kk-KZ"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Аналогия дегеніміз</a:t>
            </a: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 ұқсастық бойынша ой  қорытындыларын жасау.</a:t>
            </a:r>
            <a:endParaRPr lang="ru-RU" sz="2000"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ipe dir="d"/>
  </p:transition>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pic>
        <p:nvPicPr>
          <p:cNvPr id="6" name="Содержимое 5" descr="загруженное (5).jpg"/>
          <p:cNvPicPr>
            <a:picLocks noGrp="1" noChangeAspect="1"/>
          </p:cNvPicPr>
          <p:nvPr>
            <p:ph idx="1"/>
          </p:nvPr>
        </p:nvPicPr>
        <p:blipFill>
          <a:blip r:embed="rId2" cstate="print"/>
          <a:stretch>
            <a:fillRect/>
          </a:stretch>
        </p:blipFill>
        <p:spPr>
          <a:xfrm>
            <a:off x="6357950" y="857232"/>
            <a:ext cx="2247900" cy="2038350"/>
          </a:xfrm>
        </p:spPr>
      </p:pic>
      <p:sp>
        <p:nvSpPr>
          <p:cNvPr id="5" name="Текст 4"/>
          <p:cNvSpPr>
            <a:spLocks noGrp="1"/>
          </p:cNvSpPr>
          <p:nvPr>
            <p:ph type="body" sz="half" idx="2"/>
          </p:nvPr>
        </p:nvSpPr>
        <p:spPr>
          <a:xfrm>
            <a:off x="457200" y="571480"/>
            <a:ext cx="5686436" cy="5786478"/>
          </a:xfrm>
        </p:spPr>
        <p:txBody>
          <a:bodyPr>
            <a:normAutofit/>
          </a:bodyPr>
          <a:lstStyle/>
          <a:p>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Мәселен, И.Ньютон бүкіл әлемдік тартылыс заңын тапқанда  аналогиялық ой қорытындысына сүйенген. Енді ойлаудың қасиеттеріне келетін болсақ, ол сан алуан болады. Солардың негізгілеріне мыналар  жатады: </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Ойдың сыңдылығы </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адамның өз және өзге адамның ойларын  объективті бағалай алу, барлық жасалатын қағидалар  мен тұжырымдарды түпкілікті және жан-жақты тексере алу қабілеті.</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асығыстығы </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адам сауалды, мәселені жан-жақты ойластырып алмай, оның бір жағын бөліп алып, асығыс шешім қабылдауға тырысуы, белгілі бір дәрежеде  ойластырылмаған жауаптар мен пікірлерді беру.		</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тездігі</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 адамның жаңа жағдаятты  тез түсіне алып, тез ойлау негізінде  дұрыс шешім қабылдай алуында.</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дербестігі</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  адамның жаңа міндеттерді, мәселелерді шығара алуымен  және басқа адамдардың көмегінсіз өзі мәселенің дұрыс шешілу жолын табумен сипатталады.</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икемділігі</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 ойлаудың оны шектейтін  жатталып қалған,таптаурын шешу тәсілдерінен тәуелсіздік дәрежесін  береді. Ойлаудың тереңдігі – күрделі сауалдардың мәніне терең шоғырланып, зерттей алуы.</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кеңдігі</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 адамның, зерттелетін сауалдың  маңызды жақтарын түсірмей, тұтас қамтып, талдай алу қабілеті.</a:t>
            </a:r>
            <a:endParaRPr lang="ru-RU" sz="1500"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ru-RU" dirty="0">
              <a:effectLst>
                <a:outerShdw blurRad="38100" dist="38100" dir="2700000" algn="tl">
                  <a:srgbClr val="000000">
                    <a:alpha val="43137"/>
                  </a:srgbClr>
                </a:outerShdw>
              </a:effectLst>
            </a:endParaRPr>
          </a:p>
        </p:txBody>
      </p:sp>
      <p:pic>
        <p:nvPicPr>
          <p:cNvPr id="24578" name="Picture 2" descr="C:\Users\user\Desktop\загруженное (6).jpg"/>
          <p:cNvPicPr>
            <a:picLocks noChangeAspect="1" noChangeArrowheads="1"/>
          </p:cNvPicPr>
          <p:nvPr/>
        </p:nvPicPr>
        <p:blipFill>
          <a:blip r:embed="rId3" cstate="print"/>
          <a:srcRect/>
          <a:stretch>
            <a:fillRect/>
          </a:stretch>
        </p:blipFill>
        <p:spPr bwMode="auto">
          <a:xfrm>
            <a:off x="6429388" y="3357561"/>
            <a:ext cx="2214570" cy="2928959"/>
          </a:xfrm>
          <a:prstGeom prst="rect">
            <a:avLst/>
          </a:prstGeom>
          <a:noFill/>
        </p:spPr>
      </p:pic>
    </p:spTree>
  </p:cSld>
  <p:clrMapOvr>
    <a:masterClrMapping/>
  </p:clrMapOvr>
  <p:transition>
    <p:circle/>
  </p:transition>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pic>
        <p:nvPicPr>
          <p:cNvPr id="5" name="Содержимое 4" descr="загруженное (7).jpg"/>
          <p:cNvPicPr>
            <a:picLocks noGrp="1" noChangeAspect="1"/>
          </p:cNvPicPr>
          <p:nvPr>
            <p:ph idx="1"/>
          </p:nvPr>
        </p:nvPicPr>
        <p:blipFill>
          <a:blip r:embed="rId2" cstate="print"/>
          <a:stretch>
            <a:fillRect/>
          </a:stretch>
        </p:blipFill>
        <p:spPr>
          <a:xfrm>
            <a:off x="4777288" y="857232"/>
            <a:ext cx="3699976" cy="4643470"/>
          </a:xfrm>
        </p:spPr>
      </p:pic>
      <p:sp>
        <p:nvSpPr>
          <p:cNvPr id="4" name="Текст 3"/>
          <p:cNvSpPr>
            <a:spLocks noGrp="1"/>
          </p:cNvSpPr>
          <p:nvPr>
            <p:ph type="body" sz="half" idx="2"/>
          </p:nvPr>
        </p:nvSpPr>
        <p:spPr>
          <a:xfrm>
            <a:off x="428596" y="571480"/>
            <a:ext cx="3786214" cy="5500726"/>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Құрылымдық психологияға сәйкес жеке сезімдік елестер психологиялық тәжірибенің бастапқы элементтері болып табылады. Осындай жеке сезімдік елестер арасында ерекше байланыстар немесе ұқсастық, контрастылық, уақыт пен кеңістікте сәйкес келу сияқты ассоциациялар орнайды. Бұл бағыттағы теорияларға келесі тұжырымдар енді:			</a:t>
            </a:r>
          </a:p>
          <a:p>
            <a:pPr marL="342900" indent="-342900">
              <a:buAutoNum type="arabicParenR"/>
            </a:pP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Г.Мюлердің «диффуздық репродукциялар» теориясы.		</a:t>
            </a:r>
          </a:p>
          <a:p>
            <a:pPr marL="342900" indent="-342900">
              <a:buAutoNum type="arabicParenR"/>
            </a:pP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Ойлау үйрену ретінде</a:t>
            </a:r>
            <a:endParaRPr lang="ru-RU" sz="1800"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push dir="d"/>
  </p:transition>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81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083320"/>
          </a:xfrm>
        </p:spPr>
        <p:txBody>
          <a:bodyPr>
            <a:normAutofit/>
          </a:bodyPr>
          <a:lstStyle/>
          <a:p>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өздігінен жеке-дара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психикалық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процесс те,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жеке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қасиеті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саналмайды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Сөйтсе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әрқашан адамның өмір тәжірибесіндегі іс-әрекетіне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таным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процестеріне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тікелей</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қатысты болып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оның қызығуын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бағытын көрсетеді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Зейін-кез-келген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психикалық процестің тұрақты 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жағы.Сөйтіп 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іс-әрекетініңсапалы әрі нәтижелі болуын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жәрдемдеседі.Зейін дегеніміз-сананың белгілі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нәрсеге бағытталып, оның айқын бейнелеуін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қамтамассыз етуі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Оны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нәрсеге арнайы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бағыттау және шоғырландыру қабілеті адамның белсенділігін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білдіреді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Психиканың ерекше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қасиеті ретінде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еңбек процесінде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Мұндағы қажетті шарт</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объектіні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таңдап алып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сананы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объектіге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бағыттау.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сыртқы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орта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құбылыстарына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да,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өзінің ішкі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психикалық күйлеріне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бағытталуы мүмкін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Зейіннің физиологиялық механизімі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өте күрделі.Оның негізі-жүйке-жүйесінің әр түрлі деңгейде тұрған сезгіштік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қызметі.Сезгіш дегеніміз-ми</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қабының төменгі қатарында орналасқан ретикулярлық формациялар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аталатын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анатомиялық және функцияналдылық ерекшелік.Ретикулярлық формацияның өрлеуші, төмендеуші дейтін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екі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түрлі бар.Ол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импульстерді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сиретіп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тежеп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екіншілерін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күшейтіп,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ми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қабығына талғап жеткізіп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отырады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Осының нәтижесінде сананың айқындығы реттеледі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heel spokes="1"/>
  </p:transition>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8100000" scaled="0"/>
        </a:gradFill>
        <a:effectLst/>
      </p:bgPr>
    </p:bg>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457200" y="274638"/>
            <a:ext cx="8229600" cy="2297106"/>
          </a:xfrm>
        </p:spPr>
        <p:txBody>
          <a:bodyPr>
            <a:normAutofit/>
          </a:bodyPr>
          <a:lstStyle/>
          <a:p>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Адамға тән әрекеттің кез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келген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түрінде 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орын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алмаса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оның нәтижелі болуы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қиын.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Орыс</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педагогикасының атасы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К.Д.Ушинский (1824-1870)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зейіннің маңызын былайша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көрсеткен 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санасынан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қорытылып өтетін барлық ойды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аңғартатын, адам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жанының жалғыз ғана есігі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табылады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демек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бұл есікке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ілімнің бірде-бір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сөзі соқпай өте алмайды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егер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соқпай өтсе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баланың санасында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ештеңе 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қалмайды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6" name="Содержимое 5" descr="загруженное (8).jpg"/>
          <p:cNvPicPr>
            <a:picLocks noGrp="1" noChangeAspect="1"/>
          </p:cNvPicPr>
          <p:nvPr>
            <p:ph idx="1"/>
          </p:nvPr>
        </p:nvPicPr>
        <p:blipFill>
          <a:blip r:embed="rId2" cstate="print"/>
          <a:stretch>
            <a:fillRect/>
          </a:stretch>
        </p:blipFill>
        <p:spPr>
          <a:xfrm>
            <a:off x="3000364" y="2714620"/>
            <a:ext cx="3000396" cy="3934193"/>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zoom dir="in"/>
  </p:transition>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8100000" scaled="0"/>
        </a:grad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428992" y="274638"/>
            <a:ext cx="5257808" cy="6297634"/>
          </a:xfrm>
        </p:spPr>
        <p:txBody>
          <a:bodyPr>
            <a:normAutofit/>
          </a:bodyPr>
          <a:lstStyle/>
          <a:p>
            <a:r>
              <a:rPr lang="ru-RU" sz="1600" dirty="0" err="1" smtClean="0"/>
              <a:t>Зейіннің физиологиялық негіздерін</a:t>
            </a:r>
            <a:r>
              <a:rPr lang="ru-RU" sz="1600" dirty="0" smtClean="0"/>
              <a:t> </a:t>
            </a:r>
            <a:r>
              <a:rPr lang="ru-RU" sz="1600" dirty="0" err="1" smtClean="0"/>
              <a:t>орыс</a:t>
            </a:r>
            <a:r>
              <a:rPr lang="ru-RU" sz="1600" dirty="0" smtClean="0"/>
              <a:t> </a:t>
            </a:r>
            <a:r>
              <a:rPr lang="ru-RU" sz="1600" dirty="0" err="1" smtClean="0"/>
              <a:t>физиологы</a:t>
            </a:r>
            <a:r>
              <a:rPr lang="ru-RU" sz="1600" dirty="0" smtClean="0"/>
              <a:t>, академик </a:t>
            </a:r>
            <a:r>
              <a:rPr lang="ru-RU" sz="1600" b="1" dirty="0" smtClean="0"/>
              <a:t>А.А.</a:t>
            </a:r>
            <a:r>
              <a:rPr lang="ru-RU" sz="1600" b="1" dirty="0" err="1" smtClean="0"/>
              <a:t>Ухтомскийдің</a:t>
            </a:r>
            <a:r>
              <a:rPr lang="ru-RU" sz="1600" dirty="0" err="1" smtClean="0"/>
              <a:t> </a:t>
            </a:r>
            <a:r>
              <a:rPr lang="ru-RU" sz="1600" dirty="0" smtClean="0"/>
              <a:t>(1875-1942) доминанта </a:t>
            </a:r>
            <a:r>
              <a:rPr lang="ru-RU" sz="1600" dirty="0" err="1" smtClean="0"/>
              <a:t>теориясы</a:t>
            </a:r>
            <a:r>
              <a:rPr lang="ru-RU" sz="1600" dirty="0" smtClean="0"/>
              <a:t> </a:t>
            </a:r>
            <a:r>
              <a:rPr lang="ru-RU" sz="1600" dirty="0" err="1" smtClean="0"/>
              <a:t>бойынша</a:t>
            </a:r>
            <a:r>
              <a:rPr lang="ru-RU" sz="1600" dirty="0" smtClean="0"/>
              <a:t> да </a:t>
            </a:r>
            <a:r>
              <a:rPr lang="ru-RU" sz="1600" dirty="0" err="1" smtClean="0"/>
              <a:t>жақсы түсінуге болады</a:t>
            </a:r>
            <a:r>
              <a:rPr lang="ru-RU" sz="1600" dirty="0" smtClean="0"/>
              <a:t>.</a:t>
            </a:r>
            <a:br>
              <a:rPr lang="ru-RU" sz="1600" dirty="0" smtClean="0"/>
            </a:br>
            <a:r>
              <a:rPr lang="ru-RU" sz="1600" dirty="0" err="1" smtClean="0"/>
              <a:t>Сыртқы дүниенің көптеген тітіркендіргіштерінің ішінде</a:t>
            </a:r>
            <a:r>
              <a:rPr lang="ru-RU" sz="1600" dirty="0" smtClean="0"/>
              <a:t> </a:t>
            </a:r>
            <a:r>
              <a:rPr lang="ru-RU" sz="1600" dirty="0" err="1" smtClean="0"/>
              <a:t>біреуі</a:t>
            </a:r>
            <a:r>
              <a:rPr lang="ru-RU" sz="1600" dirty="0" smtClean="0"/>
              <a:t> </a:t>
            </a:r>
            <a:r>
              <a:rPr lang="ru-RU" sz="1600" dirty="0" err="1" smtClean="0"/>
              <a:t>миға көбірек әсер етеді</a:t>
            </a:r>
            <a:r>
              <a:rPr lang="ru-RU" sz="1600" dirty="0" smtClean="0"/>
              <a:t> де, </a:t>
            </a:r>
            <a:r>
              <a:rPr lang="ru-RU" sz="1600" dirty="0" err="1" smtClean="0"/>
              <a:t>мидың бір</a:t>
            </a:r>
            <a:r>
              <a:rPr lang="ru-RU" sz="1600" dirty="0" smtClean="0"/>
              <a:t> </a:t>
            </a:r>
            <a:r>
              <a:rPr lang="ru-RU" sz="1600" dirty="0" err="1" smtClean="0"/>
              <a:t>алабын</a:t>
            </a:r>
            <a:r>
              <a:rPr lang="ru-RU" sz="1600" dirty="0" smtClean="0"/>
              <a:t> </a:t>
            </a:r>
            <a:r>
              <a:rPr lang="ru-RU" sz="1600" dirty="0" err="1" smtClean="0"/>
              <a:t>қаттырақ, күштірек қоздырады, осындай</a:t>
            </a:r>
            <a:r>
              <a:rPr lang="ru-RU" sz="1600" dirty="0" smtClean="0"/>
              <a:t> </a:t>
            </a:r>
            <a:r>
              <a:rPr lang="ru-RU" sz="1600" dirty="0" err="1" smtClean="0"/>
              <a:t>алапты</a:t>
            </a:r>
            <a:r>
              <a:rPr lang="ru-RU" sz="1600" dirty="0" smtClean="0"/>
              <a:t> </a:t>
            </a:r>
            <a:r>
              <a:rPr lang="ru-RU" sz="1600" b="1" i="1" dirty="0" smtClean="0"/>
              <a:t>доминанта </a:t>
            </a:r>
            <a:r>
              <a:rPr lang="ru-RU" sz="1600" dirty="0" err="1" smtClean="0"/>
              <a:t>деп</a:t>
            </a:r>
            <a:r>
              <a:rPr lang="ru-RU" sz="1600" dirty="0" smtClean="0"/>
              <a:t> </a:t>
            </a:r>
            <a:r>
              <a:rPr lang="ru-RU" sz="1600" dirty="0" err="1" smtClean="0"/>
              <a:t>атаған</a:t>
            </a:r>
            <a:r>
              <a:rPr lang="ru-RU" sz="1600" dirty="0" smtClean="0"/>
              <a:t>. </a:t>
            </a:r>
            <a:r>
              <a:rPr lang="ru-RU" sz="1600" dirty="0" err="1" smtClean="0"/>
              <a:t>Мидың </a:t>
            </a:r>
            <a:r>
              <a:rPr lang="ru-RU" sz="1600" dirty="0" smtClean="0"/>
              <a:t>осы </a:t>
            </a:r>
            <a:r>
              <a:rPr lang="ru-RU" sz="1600" dirty="0" err="1" smtClean="0"/>
              <a:t>күшті қозғыш алабы</a:t>
            </a:r>
            <a:r>
              <a:rPr lang="ru-RU" sz="1600" dirty="0" smtClean="0"/>
              <a:t> </a:t>
            </a:r>
            <a:r>
              <a:rPr lang="ru-RU" sz="1600" dirty="0" err="1" smtClean="0"/>
              <a:t>қалған алаптардағы әлсіз қозу процестерін</a:t>
            </a:r>
            <a:r>
              <a:rPr lang="ru-RU" sz="1600" dirty="0" smtClean="0"/>
              <a:t> </a:t>
            </a:r>
            <a:r>
              <a:rPr lang="ru-RU" sz="1600" dirty="0" err="1" smtClean="0"/>
              <a:t>өзіне тартып</a:t>
            </a:r>
            <a:r>
              <a:rPr lang="ru-RU" sz="1600" dirty="0" smtClean="0"/>
              <a:t> </a:t>
            </a:r>
            <a:r>
              <a:rPr lang="ru-RU" sz="1600" dirty="0" err="1" smtClean="0"/>
              <a:t>алып</a:t>
            </a:r>
            <a:r>
              <a:rPr lang="ru-RU" sz="1600" dirty="0" smtClean="0"/>
              <a:t> </a:t>
            </a:r>
            <a:r>
              <a:rPr lang="ru-RU" sz="1600" dirty="0" err="1" smtClean="0"/>
              <a:t>отырады</a:t>
            </a:r>
            <a:r>
              <a:rPr lang="ru-RU" sz="1600" dirty="0" smtClean="0"/>
              <a:t>. </a:t>
            </a:r>
            <a:r>
              <a:rPr lang="ru-RU" sz="1600" dirty="0" err="1" smtClean="0"/>
              <a:t>Осыдан</a:t>
            </a:r>
            <a:r>
              <a:rPr lang="ru-RU" sz="1600" dirty="0" smtClean="0"/>
              <a:t> </a:t>
            </a:r>
            <a:r>
              <a:rPr lang="ru-RU" sz="1600" dirty="0" err="1" smtClean="0"/>
              <a:t>мидың күшті қозған алабы</a:t>
            </a:r>
            <a:r>
              <a:rPr lang="ru-RU" sz="1600" dirty="0" smtClean="0"/>
              <a:t> </a:t>
            </a:r>
            <a:r>
              <a:rPr lang="ru-RU" sz="1600" dirty="0" err="1" smtClean="0"/>
              <a:t>онан</a:t>
            </a:r>
            <a:r>
              <a:rPr lang="ru-RU" sz="1600" dirty="0" smtClean="0"/>
              <a:t> </a:t>
            </a:r>
            <a:r>
              <a:rPr lang="ru-RU" sz="1600" dirty="0" err="1" smtClean="0"/>
              <a:t>бетер</a:t>
            </a:r>
            <a:r>
              <a:rPr lang="ru-RU" sz="1600" dirty="0" smtClean="0"/>
              <a:t> </a:t>
            </a:r>
            <a:r>
              <a:rPr lang="ru-RU" sz="1600" dirty="0" err="1" smtClean="0"/>
              <a:t>күшейеді.</a:t>
            </a:r>
            <a:r>
              <a:rPr lang="ru-RU" sz="1600" dirty="0" smtClean="0"/>
              <a:t> </a:t>
            </a:r>
            <a:r>
              <a:rPr lang="ru-RU" sz="1600" dirty="0" err="1" smtClean="0"/>
              <a:t>Мәселен, қызық кітапқа беріле</a:t>
            </a:r>
            <a:r>
              <a:rPr lang="ru-RU" sz="1600" dirty="0" smtClean="0"/>
              <a:t> </a:t>
            </a:r>
            <a:r>
              <a:rPr lang="ru-RU" sz="1600" dirty="0" err="1" smtClean="0"/>
              <a:t>оқығанда адамға кейбір</a:t>
            </a:r>
            <a:r>
              <a:rPr lang="ru-RU" sz="1600" dirty="0" smtClean="0"/>
              <a:t> </a:t>
            </a:r>
            <a:r>
              <a:rPr lang="ru-RU" sz="1600" dirty="0" err="1" smtClean="0"/>
              <a:t>бөгде тітіркендіргіштердің бөгет жасамайтыны</a:t>
            </a:r>
            <a:r>
              <a:rPr lang="ru-RU" sz="1600" dirty="0" smtClean="0"/>
              <a:t>, </a:t>
            </a:r>
            <a:r>
              <a:rPr lang="ru-RU" sz="1600" dirty="0" err="1" smtClean="0"/>
              <a:t>қайта олардың біздің ойымыздың күшеюіне жәрдемдесетіні байқалады.</a:t>
            </a:r>
            <a:r>
              <a:rPr lang="ru-RU" sz="1600" dirty="0" smtClean="0"/>
              <a:t> </a:t>
            </a:r>
            <a:r>
              <a:rPr lang="ru-RU" sz="1600" dirty="0" err="1" smtClean="0"/>
              <a:t>Сондықтан адам</a:t>
            </a:r>
            <a:r>
              <a:rPr lang="ru-RU" sz="1600" dirty="0" smtClean="0"/>
              <a:t> бар </a:t>
            </a:r>
            <a:r>
              <a:rPr lang="ru-RU" sz="1600" dirty="0" err="1" smtClean="0"/>
              <a:t>зейінін</a:t>
            </a:r>
            <a:r>
              <a:rPr lang="ru-RU" sz="1600" dirty="0" smtClean="0"/>
              <a:t> </a:t>
            </a:r>
            <a:r>
              <a:rPr lang="ru-RU" sz="1600" dirty="0" err="1" smtClean="0"/>
              <a:t>қойып кітап</a:t>
            </a:r>
            <a:r>
              <a:rPr lang="ru-RU" sz="1600" dirty="0" smtClean="0"/>
              <a:t> </a:t>
            </a:r>
            <a:r>
              <a:rPr lang="ru-RU" sz="1600" dirty="0" err="1" smtClean="0"/>
              <a:t>оқыған кезде</a:t>
            </a:r>
            <a:r>
              <a:rPr lang="ru-RU" sz="1600" dirty="0" smtClean="0"/>
              <a:t> </a:t>
            </a:r>
            <a:r>
              <a:rPr lang="ru-RU" sz="1600" dirty="0" err="1" smtClean="0"/>
              <a:t>қасындағы бөгде тітіркендіргіштерден</a:t>
            </a:r>
            <a:r>
              <a:rPr lang="ru-RU" sz="1600" dirty="0" smtClean="0"/>
              <a:t> (</a:t>
            </a:r>
            <a:r>
              <a:rPr lang="ru-RU" sz="1600" dirty="0" err="1" smtClean="0"/>
              <a:t>мысалы</a:t>
            </a:r>
            <a:r>
              <a:rPr lang="ru-RU" sz="1600" dirty="0" smtClean="0"/>
              <a:t>, </a:t>
            </a:r>
            <a:r>
              <a:rPr lang="ru-RU" sz="1600" dirty="0" err="1" smtClean="0"/>
              <a:t>сағат маятнигінің соғуы секілді</a:t>
            </a:r>
            <a:r>
              <a:rPr lang="ru-RU" sz="1600" dirty="0" smtClean="0"/>
              <a:t>) </a:t>
            </a:r>
            <a:r>
              <a:rPr lang="ru-RU" sz="1600" dirty="0" err="1" smtClean="0"/>
              <a:t>қашпауы керек</a:t>
            </a:r>
            <a:r>
              <a:rPr lang="ru-RU" sz="1600" dirty="0" smtClean="0"/>
              <a:t>. </a:t>
            </a:r>
            <a:r>
              <a:rPr lang="ru-RU" sz="1600" dirty="0" err="1" smtClean="0"/>
              <a:t>Бұл біздің басқа нәрсеге көңіл аудармай</a:t>
            </a:r>
            <a:r>
              <a:rPr lang="ru-RU" sz="1600" dirty="0" smtClean="0"/>
              <a:t>, </a:t>
            </a:r>
            <a:r>
              <a:rPr lang="ru-RU" sz="1600" dirty="0" err="1" smtClean="0"/>
              <a:t>үңіліп отырған әрекетімізге мейлінше</a:t>
            </a:r>
            <a:r>
              <a:rPr lang="ru-RU" sz="1600" dirty="0" smtClean="0"/>
              <a:t> </a:t>
            </a:r>
            <a:r>
              <a:rPr lang="ru-RU" sz="1600" dirty="0" err="1" smtClean="0"/>
              <a:t>беріле</a:t>
            </a:r>
            <a:r>
              <a:rPr lang="ru-RU" sz="1600" dirty="0" smtClean="0"/>
              <a:t> </a:t>
            </a:r>
            <a:r>
              <a:rPr lang="ru-RU" sz="1600" dirty="0" err="1" smtClean="0"/>
              <a:t>түсуге жәрдемдеседі.</a:t>
            </a:r>
            <a:r>
              <a:rPr lang="ru-RU" sz="1600" dirty="0" smtClean="0"/>
              <a:t> </a:t>
            </a:r>
            <a:r>
              <a:rPr lang="ru-RU" sz="1600" dirty="0" err="1" smtClean="0"/>
              <a:t>Өйткені, жоғарыда айтылғандай, мидағы басыңқы қозу әлсіз тітіркендіргіштерден</a:t>
            </a:r>
            <a:r>
              <a:rPr lang="ru-RU" sz="1600" dirty="0" smtClean="0"/>
              <a:t> </a:t>
            </a:r>
            <a:r>
              <a:rPr lang="ru-RU" sz="1600" dirty="0" err="1" smtClean="0"/>
              <a:t>болған қозуларды өзіне тартып</a:t>
            </a:r>
            <a:r>
              <a:rPr lang="ru-RU" sz="1600" dirty="0" smtClean="0"/>
              <a:t> </a:t>
            </a:r>
            <a:r>
              <a:rPr lang="ru-RU" sz="1600" dirty="0" err="1" smtClean="0"/>
              <a:t>алып</a:t>
            </a:r>
            <a:r>
              <a:rPr lang="ru-RU" sz="1600" dirty="0" smtClean="0"/>
              <a:t>, </a:t>
            </a:r>
            <a:r>
              <a:rPr lang="ru-RU" sz="1600" dirty="0" err="1" smtClean="0"/>
              <a:t>солардың есебінен</a:t>
            </a:r>
            <a:r>
              <a:rPr lang="ru-RU" sz="1600" dirty="0" smtClean="0"/>
              <a:t> </a:t>
            </a:r>
            <a:r>
              <a:rPr lang="ru-RU" sz="1600" dirty="0" err="1" smtClean="0"/>
              <a:t>күшейіп отырады</a:t>
            </a:r>
            <a:r>
              <a:rPr lang="ru-RU" sz="1600" dirty="0" smtClean="0"/>
              <a:t>. </a:t>
            </a:r>
            <a:r>
              <a:rPr lang="ru-RU" sz="1600" dirty="0" err="1" smtClean="0"/>
              <a:t>А.А.Ухтомскийдің </a:t>
            </a:r>
            <a:r>
              <a:rPr lang="ru-RU" sz="1600" dirty="0" smtClean="0"/>
              <a:t>доминанта </a:t>
            </a:r>
            <a:r>
              <a:rPr lang="ru-RU" sz="1600" dirty="0" err="1" smtClean="0"/>
              <a:t>теориясының мәнін </a:t>
            </a:r>
            <a:r>
              <a:rPr lang="ru-RU" sz="1600" dirty="0" smtClean="0"/>
              <a:t>И.П.</a:t>
            </a:r>
            <a:r>
              <a:rPr lang="ru-RU" sz="1600" dirty="0" err="1" smtClean="0"/>
              <a:t>Павловтың </a:t>
            </a:r>
            <a:r>
              <a:rPr lang="ru-RU" sz="1600" dirty="0" smtClean="0"/>
              <a:t>«</a:t>
            </a:r>
            <a:r>
              <a:rPr lang="ru-RU" sz="1600" dirty="0" err="1" smtClean="0"/>
              <a:t>Қозудың оптимальдык</a:t>
            </a:r>
            <a:r>
              <a:rPr lang="ru-RU" sz="1600" dirty="0" smtClean="0"/>
              <a:t>, </a:t>
            </a:r>
            <a:r>
              <a:rPr lang="ru-RU" sz="1600" dirty="0" err="1" smtClean="0"/>
              <a:t>алабы</a:t>
            </a:r>
            <a:r>
              <a:rPr lang="ru-RU" sz="1600" dirty="0" smtClean="0"/>
              <a:t>» </a:t>
            </a:r>
            <a:r>
              <a:rPr lang="ru-RU" sz="1600" dirty="0" err="1" smtClean="0"/>
              <a:t>дейтін</a:t>
            </a:r>
            <a:r>
              <a:rPr lang="ru-RU" sz="1600" dirty="0" smtClean="0"/>
              <a:t> </a:t>
            </a:r>
            <a:r>
              <a:rPr lang="ru-RU" sz="1600" dirty="0" err="1" smtClean="0"/>
              <a:t>теориясы</a:t>
            </a:r>
            <a:r>
              <a:rPr lang="ru-RU" sz="1600" dirty="0" smtClean="0"/>
              <a:t> </a:t>
            </a:r>
            <a:r>
              <a:rPr lang="ru-RU" sz="1600" dirty="0" err="1" smtClean="0"/>
              <a:t>онан</a:t>
            </a:r>
            <a:r>
              <a:rPr lang="ru-RU" sz="1600" dirty="0" smtClean="0"/>
              <a:t> </a:t>
            </a:r>
            <a:r>
              <a:rPr lang="ru-RU" sz="1600" dirty="0" err="1" smtClean="0"/>
              <a:t>сайын</a:t>
            </a:r>
            <a:r>
              <a:rPr lang="ru-RU" sz="1600" dirty="0" smtClean="0"/>
              <a:t> </a:t>
            </a:r>
            <a:r>
              <a:rPr lang="ru-RU" sz="1600" dirty="0" err="1" smtClean="0"/>
              <a:t>толықтыра түседі</a:t>
            </a:r>
            <a:r>
              <a:rPr lang="ru-RU" sz="1600" dirty="0" smtClean="0"/>
              <a:t/>
            </a:r>
            <a:br>
              <a:rPr lang="ru-RU" sz="1600" dirty="0" smtClean="0"/>
            </a:br>
            <a:endParaRPr lang="ru-RU" sz="1600" dirty="0"/>
          </a:p>
        </p:txBody>
      </p:sp>
      <p:pic>
        <p:nvPicPr>
          <p:cNvPr id="25602" name="Picture 2" descr="C:\Users\user\Desktop\загруженное (9).jpg"/>
          <p:cNvPicPr>
            <a:picLocks noChangeAspect="1" noChangeArrowheads="1"/>
          </p:cNvPicPr>
          <p:nvPr/>
        </p:nvPicPr>
        <p:blipFill>
          <a:blip r:embed="rId2" cstate="print"/>
          <a:srcRect/>
          <a:stretch>
            <a:fillRect/>
          </a:stretch>
        </p:blipFill>
        <p:spPr bwMode="auto">
          <a:xfrm>
            <a:off x="357158" y="1285860"/>
            <a:ext cx="2928958" cy="4175323"/>
          </a:xfrm>
          <a:prstGeom prst="rect">
            <a:avLst/>
          </a:prstGeom>
          <a:noFill/>
        </p:spPr>
      </p:pic>
    </p:spTree>
  </p:cSld>
  <p:clrMapOvr>
    <a:masterClrMapping/>
  </p:clrMapOvr>
  <p:transition>
    <p:pull dir="ld"/>
  </p:transition>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97568"/>
          </a:xfrm>
        </p:spPr>
        <p:txBody>
          <a:bodyPr>
            <a:normAutofit fontScale="90000"/>
          </a:bodyPr>
          <a:lstStyle/>
          <a:p>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Адамдардың зейіні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i="1" dirty="0" err="1" smtClean="0">
                <a:effectLst>
                  <a:outerShdw blurRad="38100" dist="38100" dir="2700000" algn="tl">
                    <a:srgbClr val="000000">
                      <a:alpha val="43137"/>
                    </a:srgbClr>
                  </a:outerShdw>
                </a:effectLst>
                <a:latin typeface="Times New Roman" pitchFamily="18" charset="0"/>
                <a:cs typeface="Times New Roman" pitchFamily="18" charset="0"/>
              </a:rPr>
              <a:t>ырықты</a:t>
            </a:r>
            <a: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i="1" dirty="0" err="1" smtClean="0">
                <a:effectLst>
                  <a:outerShdw blurRad="38100" dist="38100" dir="2700000" algn="tl">
                    <a:srgbClr val="000000">
                      <a:alpha val="43137"/>
                    </a:srgbClr>
                  </a:outerShdw>
                </a:effectLst>
                <a:latin typeface="Times New Roman" pitchFamily="18" charset="0"/>
                <a:cs typeface="Times New Roman" pitchFamily="18" charset="0"/>
              </a:rPr>
              <a:t>ырықсыз</a:t>
            </a:r>
            <a: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i="1" dirty="0" err="1" smtClean="0">
                <a:effectLst>
                  <a:outerShdw blurRad="38100" dist="38100" dir="2700000" algn="tl">
                    <a:srgbClr val="000000">
                      <a:alpha val="43137"/>
                    </a:srgbClr>
                  </a:outerShdw>
                </a:effectLst>
                <a:latin typeface="Times New Roman" pitchFamily="18" charset="0"/>
                <a:cs typeface="Times New Roman" pitchFamily="18" charset="0"/>
              </a:rPr>
              <a:t>үйреншікт</a:t>
            </a:r>
            <a:r>
              <a:rPr lang="ru-RU" sz="2000" i="1" dirty="0" err="1" smtClean="0">
                <a:effectLst>
                  <a:outerShdw blurRad="38100" dist="38100" dir="2700000" algn="tl">
                    <a:srgbClr val="000000">
                      <a:alpha val="43137"/>
                    </a:srgbClr>
                  </a:outerShdw>
                </a:effectLst>
                <a:latin typeface="Times New Roman" pitchFamily="18" charset="0"/>
                <a:cs typeface="Times New Roman" pitchFamily="18" charset="0"/>
              </a:rPr>
              <a:t>і</a:t>
            </a: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үшке бөлінеді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Ырықсыз зейін</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физиологиялық тұрғыдан </a:t>
            </a:r>
            <a:r>
              <a:rPr lang="ru-RU" sz="2000" i="1" dirty="0" err="1" smtClean="0">
                <a:effectLst>
                  <a:outerShdw blurRad="38100" dist="38100" dir="2700000" algn="tl">
                    <a:srgbClr val="000000">
                      <a:alpha val="43137"/>
                    </a:srgbClr>
                  </a:outerShdw>
                </a:effectLst>
                <a:latin typeface="Times New Roman" pitchFamily="18" charset="0"/>
                <a:cs typeface="Times New Roman" pitchFamily="18" charset="0"/>
              </a:rPr>
              <a:t>барлау</a:t>
            </a: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(ориентировочный)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рефлексінің жемісі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табылады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Зейіннің бұл түрі жануарлар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мен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адамдардың сыртқы ортамен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байланысында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үлкен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роль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атқарады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Ырықсыз зейін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кез</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келген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тітіркендіргіш</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арқылы пайда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бола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бермейді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ырықты зейіні</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әрекетті саналы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түрде 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күшін жұмсау арқылы орындалуынан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көрінеді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Ырықты зейінде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мақсат қойып, объектіге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ерекше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зер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отыру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көзделеді, 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жұмыстың басынан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аяғына дейін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ерік-жігерді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сарқа жұмсауды талап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етеді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Үйреншікті зейін</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адамға табиғи сіңісіп кеткен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арнайы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күш жұмсамай-ақ орындалатын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Мәселен,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бала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оқуға төселсе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бұл оның тұрақты әдетіне айналса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оның зейіні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де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үйреншікті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бола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бастайды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Қандай нәрсеге болса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да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үйреніп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жаттығып алған соң</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іс-әрекеті дағдысына айналады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Үйреншікті зейіннің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табиғаты осыған ұқсас</a:t>
            </a:r>
            <a:r>
              <a:rPr lang="ru-RU" sz="1800" dirty="0" smtClean="0"/>
              <a:t>. </a:t>
            </a:r>
            <a:endParaRPr lang="ru-RU" sz="1800" dirty="0"/>
          </a:p>
        </p:txBody>
      </p:sp>
    </p:spTree>
  </p:cSld>
  <p:clrMapOvr>
    <a:masterClrMapping/>
  </p:clrMapOvr>
  <p:transition>
    <p:strips dir="ld"/>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043890" cy="5011750"/>
          </a:xfrm>
        </p:spPr>
        <p:txBody>
          <a:bodyPr>
            <a:normAutofit/>
          </a:bodyPr>
          <a:lstStyle/>
          <a:p>
            <a:r>
              <a:rPr lang="uk-UA" sz="2000" b="1" dirty="0" err="1" smtClean="0">
                <a:latin typeface="Times New Roman" pitchFamily="18" charset="0"/>
                <a:cs typeface="Times New Roman" pitchFamily="18" charset="0"/>
              </a:rPr>
              <a:t>Психикалық</a:t>
            </a:r>
            <a:r>
              <a:rPr lang="uk-UA" sz="2000" b="1" dirty="0" smtClean="0">
                <a:latin typeface="Times New Roman" pitchFamily="18" charset="0"/>
                <a:cs typeface="Times New Roman" pitchFamily="18" charset="0"/>
              </a:rPr>
              <a:t> </a:t>
            </a:r>
            <a:r>
              <a:rPr lang="uk-UA" sz="2000" b="1" dirty="0" err="1" smtClean="0">
                <a:latin typeface="Times New Roman" pitchFamily="18" charset="0"/>
                <a:cs typeface="Times New Roman" pitchFamily="18" charset="0"/>
              </a:rPr>
              <a:t>құбылыстар</a:t>
            </a:r>
            <a:r>
              <a:rPr lang="uk-UA" sz="2000" b="1" dirty="0" smtClean="0">
                <a:latin typeface="Times New Roman" pitchFamily="18" charset="0"/>
                <a:cs typeface="Times New Roman" pitchFamily="18" charset="0"/>
              </a:rPr>
              <a:t> </a:t>
            </a:r>
            <a:r>
              <a:rPr lang="uk-UA" sz="2000" b="1" dirty="0" err="1" smtClean="0">
                <a:latin typeface="Times New Roman" pitchFamily="18" charset="0"/>
                <a:cs typeface="Times New Roman" pitchFamily="18" charset="0"/>
              </a:rPr>
              <a:t>үшке</a:t>
            </a:r>
            <a:r>
              <a:rPr lang="uk-UA" sz="2000" b="1" dirty="0" smtClean="0">
                <a:latin typeface="Times New Roman" pitchFamily="18" charset="0"/>
                <a:cs typeface="Times New Roman" pitchFamily="18" charset="0"/>
              </a:rPr>
              <a:t> </a:t>
            </a:r>
            <a:r>
              <a:rPr lang="uk-UA" sz="2000" b="1" dirty="0" err="1" smtClean="0">
                <a:latin typeface="Times New Roman" pitchFamily="18" charset="0"/>
                <a:cs typeface="Times New Roman" pitchFamily="18" charset="0"/>
              </a:rPr>
              <a:t>бөлінеді</a:t>
            </a:r>
            <a:r>
              <a:rPr lang="uk-UA" sz="2000" b="1" dirty="0" smtClean="0">
                <a:latin typeface="Times New Roman" pitchFamily="18" charset="0"/>
                <a:cs typeface="Times New Roman" pitchFamily="18" charset="0"/>
              </a:rPr>
              <a:t>;</a:t>
            </a:r>
            <a:br>
              <a:rPr lang="uk-UA" sz="2000" b="1"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uk-UA" sz="2000" b="1" i="1" dirty="0" smtClean="0">
                <a:latin typeface="Times New Roman" pitchFamily="18" charset="0"/>
                <a:cs typeface="Times New Roman" pitchFamily="18" charset="0"/>
              </a:rPr>
              <a:t>1. </a:t>
            </a:r>
            <a:r>
              <a:rPr lang="uk-UA" sz="2000" b="1" i="1" dirty="0" err="1" smtClean="0">
                <a:latin typeface="Times New Roman" pitchFamily="18" charset="0"/>
                <a:cs typeface="Times New Roman" pitchFamily="18" charset="0"/>
              </a:rPr>
              <a:t>Психикалық</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процестер</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дегеніміз</a:t>
            </a:r>
            <a:r>
              <a:rPr lang="uk-UA" sz="2000" dirty="0" smtClean="0">
                <a:latin typeface="Times New Roman" pitchFamily="18" charset="0"/>
                <a:cs typeface="Times New Roman" pitchFamily="18" charset="0"/>
              </a:rPr>
              <a:t> - </a:t>
            </a:r>
            <a:r>
              <a:rPr lang="uk-UA" sz="2000" dirty="0" err="1" smtClean="0">
                <a:latin typeface="Times New Roman" pitchFamily="18" charset="0"/>
                <a:cs typeface="Times New Roman" pitchFamily="18" charset="0"/>
              </a:rPr>
              <a:t>сыртќы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дүние</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заттары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мен</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құбылыстарының</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мидағы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түрлі</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бейнелері</a:t>
            </a:r>
            <a:r>
              <a:rPr lang="uk-UA" sz="2000" dirty="0" smtClean="0">
                <a:latin typeface="Times New Roman" pitchFamily="18" charset="0"/>
                <a:cs typeface="Times New Roman" pitchFamily="18" charset="0"/>
              </a:rPr>
              <a:t>.</a:t>
            </a:r>
            <a:br>
              <a:rPr lang="uk-UA"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uk-UA" sz="2000" b="1" i="1" dirty="0" smtClean="0">
                <a:latin typeface="Times New Roman" pitchFamily="18" charset="0"/>
                <a:cs typeface="Times New Roman" pitchFamily="18" charset="0"/>
              </a:rPr>
              <a:t>2. </a:t>
            </a:r>
            <a:r>
              <a:rPr lang="uk-UA" sz="2000" b="1" i="1" dirty="0" err="1" smtClean="0">
                <a:latin typeface="Times New Roman" pitchFamily="18" charset="0"/>
                <a:cs typeface="Times New Roman" pitchFamily="18" charset="0"/>
              </a:rPr>
              <a:t>Психикалық</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ерекшеліктер</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дегеніміз</a:t>
            </a:r>
            <a:r>
              <a:rPr lang="uk-UA" sz="2000" dirty="0" err="1" smtClean="0">
                <a:latin typeface="Times New Roman" pitchFamily="18" charset="0"/>
                <a:cs typeface="Times New Roman" pitchFamily="18" charset="0"/>
              </a:rPr>
              <a:t>-</a:t>
            </a:r>
            <a:r>
              <a:rPr lang="uk-UA" sz="2000" dirty="0" smtClean="0">
                <a:latin typeface="Times New Roman" pitchFamily="18" charset="0"/>
                <a:cs typeface="Times New Roman" pitchFamily="18" charset="0"/>
              </a:rPr>
              <a:t> бір </a:t>
            </a:r>
            <a:r>
              <a:rPr lang="uk-UA" sz="2000" dirty="0" err="1" smtClean="0">
                <a:latin typeface="Times New Roman" pitchFamily="18" charset="0"/>
                <a:cs typeface="Times New Roman" pitchFamily="18" charset="0"/>
              </a:rPr>
              <a:t>адамды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екінші</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адамнан</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ажырытуѓа</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нгегіз</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болатын</a:t>
            </a:r>
            <a:r>
              <a:rPr lang="uk-UA" sz="2000" dirty="0" smtClean="0">
                <a:latin typeface="Times New Roman" pitchFamily="18" charset="0"/>
                <a:cs typeface="Times New Roman" pitchFamily="18" charset="0"/>
              </a:rPr>
              <a:t> ењ </a:t>
            </a:r>
            <a:r>
              <a:rPr lang="uk-UA" sz="2000" dirty="0" err="1" smtClean="0">
                <a:latin typeface="Times New Roman" pitchFamily="18" charset="0"/>
                <a:cs typeface="Times New Roman" pitchFamily="18" charset="0"/>
              </a:rPr>
              <a:t>мањызды</a:t>
            </a:r>
            <a:r>
              <a:rPr lang="uk-UA" sz="2000" dirty="0" smtClean="0">
                <a:latin typeface="Times New Roman" pitchFamily="18" charset="0"/>
                <a:cs typeface="Times New Roman" pitchFamily="18" charset="0"/>
              </a:rPr>
              <a:t>, ењ </a:t>
            </a:r>
            <a:r>
              <a:rPr lang="uk-UA" sz="2000" dirty="0" err="1" smtClean="0">
                <a:latin typeface="Times New Roman" pitchFamily="18" charset="0"/>
                <a:cs typeface="Times New Roman" pitchFamily="18" charset="0"/>
              </a:rPr>
              <a:t>тұрлаулы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ерекшеліктер</a:t>
            </a:r>
            <a:r>
              <a:rPr lang="uk-UA" sz="2000" dirty="0" smtClean="0">
                <a:latin typeface="Times New Roman" pitchFamily="18" charset="0"/>
                <a:cs typeface="Times New Roman" pitchFamily="18" charset="0"/>
              </a:rPr>
              <a:t>.</a:t>
            </a:r>
            <a:br>
              <a:rPr lang="uk-UA"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uk-UA" sz="2000" dirty="0" smtClean="0">
                <a:latin typeface="Times New Roman" pitchFamily="18" charset="0"/>
                <a:cs typeface="Times New Roman" pitchFamily="18" charset="0"/>
              </a:rPr>
              <a:t>  </a:t>
            </a:r>
            <a:r>
              <a:rPr lang="uk-UA" sz="2000" b="1" dirty="0" smtClean="0">
                <a:latin typeface="Times New Roman" pitchFamily="18" charset="0"/>
                <a:cs typeface="Times New Roman" pitchFamily="18" charset="0"/>
              </a:rPr>
              <a:t>3. </a:t>
            </a:r>
            <a:r>
              <a:rPr lang="uk-UA" sz="2000" b="1" i="1" dirty="0" err="1" smtClean="0">
                <a:latin typeface="Times New Roman" pitchFamily="18" charset="0"/>
                <a:cs typeface="Times New Roman" pitchFamily="18" charset="0"/>
              </a:rPr>
              <a:t>Психикалық</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күй</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дегеніміз</a:t>
            </a:r>
            <a:r>
              <a:rPr lang="uk-UA" sz="2000" b="1" dirty="0" err="1" smtClean="0">
                <a:latin typeface="Times New Roman" pitchFamily="18" charset="0"/>
                <a:cs typeface="Times New Roman" pitchFamily="18" charset="0"/>
              </a:rPr>
              <a:t>-</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адамның</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түрлі</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көңіл</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күйінің</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тұрақты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компоненттері</a:t>
            </a:r>
            <a:r>
              <a:rPr lang="uk-UA"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6000" r="-2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5114932" cy="6226196"/>
          </a:xfrm>
        </p:spPr>
        <p:txBody>
          <a:bodyPr>
            <a:noAutofit/>
          </a:bodyPr>
          <a:lstStyle/>
          <a:p>
            <a:r>
              <a:rPr lang="ru-RU" sz="1600" dirty="0" err="1" smtClean="0">
                <a:solidFill>
                  <a:srgbClr val="002060"/>
                </a:solidFill>
                <a:latin typeface="Times New Roman" pitchFamily="18" charset="0"/>
                <a:cs typeface="Times New Roman" pitchFamily="18" charset="0"/>
              </a:rPr>
              <a:t>Зейінсіздік</a:t>
            </a:r>
            <a:r>
              <a:rPr lang="ru-RU" sz="1600" dirty="0" smtClean="0">
                <a:solidFill>
                  <a:srgbClr val="002060"/>
                </a:solidFill>
                <a:latin typeface="Times New Roman" pitchFamily="18" charset="0"/>
                <a:cs typeface="Times New Roman" pitchFamily="18" charset="0"/>
              </a:rPr>
              <a:t> - </a:t>
            </a:r>
            <a:r>
              <a:rPr lang="ru-RU" sz="1600" dirty="0" err="1" smtClean="0">
                <a:solidFill>
                  <a:srgbClr val="002060"/>
                </a:solidFill>
                <a:latin typeface="Times New Roman" pitchFamily="18" charset="0"/>
                <a:cs typeface="Times New Roman" pitchFamily="18" charset="0"/>
              </a:rPr>
              <a:t>бір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нәрсеге ден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қоя алмай,үстірт пікір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айту,өзге адамның жан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дүниесін байқай алмау</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Жігерсіздік</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білім</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саясыздығы,мейірімсіздік сияқты ерекшеліктер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басқа адамдардың тағдарымен санаспайтын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немқұрайдылақты туғызады.</a:t>
            </a:r>
            <a:r>
              <a:rPr lang="ru-RU" sz="1600" dirty="0" smtClean="0">
                <a:solidFill>
                  <a:srgbClr val="002060"/>
                </a:solidFill>
                <a:latin typeface="Times New Roman" pitchFamily="18" charset="0"/>
                <a:cs typeface="Times New Roman" pitchFamily="18" charset="0"/>
              </a:rPr>
              <a:t> Адам </a:t>
            </a:r>
            <a:r>
              <a:rPr lang="ru-RU" sz="1600" dirty="0" err="1" smtClean="0">
                <a:solidFill>
                  <a:srgbClr val="002060"/>
                </a:solidFill>
                <a:latin typeface="Times New Roman" pitchFamily="18" charset="0"/>
                <a:cs typeface="Times New Roman" pitchFamily="18" charset="0"/>
              </a:rPr>
              <a:t>бір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нәрсеге ықыласты</a:t>
            </a:r>
            <a:r>
              <a:rPr lang="ru-RU" sz="1600" dirty="0" smtClean="0">
                <a:solidFill>
                  <a:srgbClr val="002060"/>
                </a:solidFill>
                <a:latin typeface="Times New Roman" pitchFamily="18" charset="0"/>
                <a:cs typeface="Times New Roman" pitchFamily="18" charset="0"/>
              </a:rPr>
              <a:t>, ал </a:t>
            </a:r>
            <a:r>
              <a:rPr lang="ru-RU" sz="1600" dirty="0" err="1" smtClean="0">
                <a:solidFill>
                  <a:srgbClr val="002060"/>
                </a:solidFill>
                <a:latin typeface="Times New Roman" pitchFamily="18" charset="0"/>
                <a:cs typeface="Times New Roman" pitchFamily="18" charset="0"/>
              </a:rPr>
              <a:t>өзге сәрсеге ықыласты</a:t>
            </a:r>
            <a:r>
              <a:rPr lang="ru-RU" sz="1600" dirty="0" smtClean="0">
                <a:solidFill>
                  <a:srgbClr val="002060"/>
                </a:solidFill>
                <a:latin typeface="Times New Roman" pitchFamily="18" charset="0"/>
                <a:cs typeface="Times New Roman" pitchFamily="18" charset="0"/>
              </a:rPr>
              <a:t>,ал </a:t>
            </a:r>
            <a:r>
              <a:rPr lang="ru-RU" sz="1600" dirty="0" err="1" smtClean="0">
                <a:solidFill>
                  <a:srgbClr val="002060"/>
                </a:solidFill>
                <a:latin typeface="Times New Roman" pitchFamily="18" charset="0"/>
                <a:cs typeface="Times New Roman" pitchFamily="18" charset="0"/>
              </a:rPr>
              <a:t>өзге нәрсеге ықылассыз болуы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мүмкін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Бұл адамдардың нәрселерге деген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талғампаздығын көрсетеді.</a:t>
            </a:r>
            <a:r>
              <a:rPr lang="ru-RU" sz="1600" dirty="0" smtClean="0">
                <a:solidFill>
                  <a:srgbClr val="002060"/>
                </a:solidFill>
                <a:latin typeface="Times New Roman" pitchFamily="18" charset="0"/>
                <a:cs typeface="Times New Roman" pitchFamily="18" charset="0"/>
              </a:rPr>
              <a:t> Ой </a:t>
            </a:r>
            <a:r>
              <a:rPr lang="ru-RU" sz="1600" dirty="0" err="1" smtClean="0">
                <a:solidFill>
                  <a:srgbClr val="002060"/>
                </a:solidFill>
                <a:latin typeface="Times New Roman" pitchFamily="18" charset="0"/>
                <a:cs typeface="Times New Roman" pitchFamily="18" charset="0"/>
              </a:rPr>
              <a:t>талғымның дәлдігі</a:t>
            </a:r>
            <a:r>
              <a:rPr lang="ru-RU" sz="1600" dirty="0" smtClean="0">
                <a:solidFill>
                  <a:srgbClr val="002060"/>
                </a:solidFill>
                <a:latin typeface="Times New Roman" pitchFamily="18" charset="0"/>
                <a:cs typeface="Times New Roman" pitchFamily="18" charset="0"/>
              </a:rPr>
              <a:t>,</a:t>
            </a:r>
            <a:r>
              <a:rPr lang="ru-RU" sz="1600" dirty="0" err="1" smtClean="0">
                <a:solidFill>
                  <a:srgbClr val="002060"/>
                </a:solidFill>
                <a:latin typeface="Times New Roman" pitchFamily="18" charset="0"/>
                <a:cs typeface="Times New Roman" pitchFamily="18" charset="0"/>
              </a:rPr>
              <a:t>қолға алған істі</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аяғыны дейін</a:t>
            </a:r>
            <a:r>
              <a:rPr lang="ru-RU" sz="1600" dirty="0" smtClean="0">
                <a:solidFill>
                  <a:srgbClr val="002060"/>
                </a:solidFill>
                <a:latin typeface="Times New Roman" pitchFamily="18" charset="0"/>
                <a:cs typeface="Times New Roman" pitchFamily="18" charset="0"/>
              </a:rPr>
              <a:t> бітіру,</a:t>
            </a:r>
            <a:r>
              <a:rPr lang="ru-RU" sz="1600" dirty="0" err="1" smtClean="0">
                <a:solidFill>
                  <a:srgbClr val="002060"/>
                </a:solidFill>
                <a:latin typeface="Times New Roman" pitchFamily="18" charset="0"/>
                <a:cs typeface="Times New Roman" pitchFamily="18" charset="0"/>
              </a:rPr>
              <a:t>адамның жан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дүниесінің босаңдығы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табансыздық көрсету</a:t>
            </a:r>
            <a:r>
              <a:rPr lang="ru-RU" sz="1600" dirty="0" smtClean="0">
                <a:solidFill>
                  <a:srgbClr val="002060"/>
                </a:solidFill>
                <a:latin typeface="Times New Roman" pitchFamily="18" charset="0"/>
                <a:cs typeface="Times New Roman" pitchFamily="18" charset="0"/>
              </a:rPr>
              <a:t>,</a:t>
            </a:r>
            <a:r>
              <a:rPr lang="ru-RU" sz="1600" dirty="0" err="1" smtClean="0">
                <a:solidFill>
                  <a:srgbClr val="002060"/>
                </a:solidFill>
                <a:latin typeface="Times New Roman" pitchFamily="18" charset="0"/>
                <a:cs typeface="Times New Roman" pitchFamily="18" charset="0"/>
              </a:rPr>
              <a:t>ұшқалақ мінез-бәрі </a:t>
            </a:r>
            <a:r>
              <a:rPr lang="ru-RU" sz="1600" dirty="0" smtClean="0">
                <a:solidFill>
                  <a:srgbClr val="002060"/>
                </a:solidFill>
                <a:latin typeface="Times New Roman" pitchFamily="18" charset="0"/>
                <a:cs typeface="Times New Roman" pitchFamily="18" charset="0"/>
              </a:rPr>
              <a:t>де </a:t>
            </a:r>
            <a:r>
              <a:rPr lang="ru-RU" sz="1600" dirty="0" err="1" smtClean="0">
                <a:solidFill>
                  <a:srgbClr val="002060"/>
                </a:solidFill>
                <a:latin typeface="Times New Roman" pitchFamily="18" charset="0"/>
                <a:cs typeface="Times New Roman" pitchFamily="18" charset="0"/>
              </a:rPr>
              <a:t>адам</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зейінінің типтік</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сипаттарын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білдіретін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қасиет-ерекшеліктер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Зейіннің саналы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әрекетпен,адамның мінез-құлқымен,темперамент ерекшеліктерімен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байланысты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еккендігі</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адам</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пихикасысының кез</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келген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ерекшелігінен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анық аңғарылып тұрады.</a:t>
            </a:r>
            <a:r>
              <a:rPr lang="ru-RU" sz="1600" dirty="0" smtClean="0">
                <a:solidFill>
                  <a:srgbClr val="002060"/>
                </a:solidFill>
                <a:latin typeface="Times New Roman" pitchFamily="18" charset="0"/>
                <a:cs typeface="Times New Roman" pitchFamily="18" charset="0"/>
              </a:rPr>
              <a:t> </a:t>
            </a:r>
            <a:br>
              <a:rPr lang="ru-RU" sz="1600" dirty="0" smtClean="0">
                <a:solidFill>
                  <a:srgbClr val="002060"/>
                </a:solidFill>
                <a:latin typeface="Times New Roman" pitchFamily="18" charset="0"/>
                <a:cs typeface="Times New Roman" pitchFamily="18" charset="0"/>
              </a:rPr>
            </a:br>
            <a:r>
              <a:rPr lang="ru-RU" sz="1600" dirty="0" smtClean="0">
                <a:solidFill>
                  <a:srgbClr val="002060"/>
                </a:solidFill>
                <a:latin typeface="Times New Roman" pitchFamily="18" charset="0"/>
                <a:cs typeface="Times New Roman" pitchFamily="18" charset="0"/>
              </a:rPr>
              <a:t> Осы </a:t>
            </a:r>
            <a:r>
              <a:rPr lang="ru-RU" sz="1600" dirty="0" err="1" smtClean="0">
                <a:solidFill>
                  <a:srgbClr val="002060"/>
                </a:solidFill>
                <a:latin typeface="Times New Roman" pitchFamily="18" charset="0"/>
                <a:cs typeface="Times New Roman" pitchFamily="18" charset="0"/>
              </a:rPr>
              <a:t>ерекшеліктері</a:t>
            </a:r>
            <a:r>
              <a:rPr lang="ru-RU" sz="1600" dirty="0" smtClean="0">
                <a:solidFill>
                  <a:srgbClr val="002060"/>
                </a:solidFill>
                <a:latin typeface="Times New Roman" pitchFamily="18" charset="0"/>
                <a:cs typeface="Times New Roman" pitchFamily="18" charset="0"/>
              </a:rPr>
              <a:t> мен </a:t>
            </a:r>
            <a:r>
              <a:rPr lang="ru-RU" sz="1600" dirty="0" err="1" smtClean="0">
                <a:solidFill>
                  <a:srgbClr val="002060"/>
                </a:solidFill>
                <a:latin typeface="Times New Roman" pitchFamily="18" charset="0"/>
                <a:cs typeface="Times New Roman" pitchFamily="18" charset="0"/>
              </a:rPr>
              <a:t>сипаттарына</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орай</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зейін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адамның психологиялық құрылымында айрықша орын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алып</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оның іс-әрекет түрлерінде</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бағыт бағдарында айқын көрініс береді</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Біз</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сізбен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түйіндегенде, зейін-адамның саналы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әрекетінің, жалпы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психикалық дүниесінің есігі</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деуге</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болады</a:t>
            </a:r>
            <a:r>
              <a:rPr lang="ru-RU" sz="1600" dirty="0" smtClean="0">
                <a:solidFill>
                  <a:srgbClr val="002060"/>
                </a:solidFill>
                <a:latin typeface="Times New Roman" pitchFamily="18" charset="0"/>
                <a:cs typeface="Times New Roman" pitchFamily="18" charset="0"/>
              </a:rPr>
              <a:t>. </a:t>
            </a:r>
            <a:br>
              <a:rPr lang="ru-RU" sz="1600" dirty="0" smtClean="0">
                <a:solidFill>
                  <a:srgbClr val="002060"/>
                </a:solidFill>
                <a:latin typeface="Times New Roman" pitchFamily="18" charset="0"/>
                <a:cs typeface="Times New Roman" pitchFamily="18" charset="0"/>
              </a:rPr>
            </a:br>
            <a:r>
              <a:rPr lang="ru-RU" sz="1600" dirty="0" smtClean="0">
                <a:solidFill>
                  <a:srgbClr val="002060"/>
                </a:solidFill>
                <a:latin typeface="Times New Roman" pitchFamily="18" charset="0"/>
                <a:cs typeface="Times New Roman" pitchFamily="18" charset="0"/>
              </a:rPr>
              <a:t> Адам </a:t>
            </a:r>
            <a:r>
              <a:rPr lang="ru-RU" sz="1600" dirty="0" err="1" smtClean="0">
                <a:solidFill>
                  <a:srgbClr val="002060"/>
                </a:solidFill>
                <a:latin typeface="Times New Roman" pitchFamily="18" charset="0"/>
                <a:cs typeface="Times New Roman" pitchFamily="18" charset="0"/>
              </a:rPr>
              <a:t>өміріндегі зейін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ретикулярлы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формациялы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іс-әрекетпен байланысты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мидың жалпы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белсенділігімен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сипатталады</a:t>
            </a:r>
            <a:r>
              <a:rPr lang="ru-RU" sz="1600" dirty="0" smtClean="0">
                <a:solidFill>
                  <a:srgbClr val="002060"/>
                </a:solidFill>
                <a:latin typeface="Times New Roman" pitchFamily="18" charset="0"/>
                <a:cs typeface="Times New Roman" pitchFamily="18" charset="0"/>
              </a:rPr>
              <a:t>. </a:t>
            </a:r>
            <a:endParaRPr lang="ru-RU" sz="1600" dirty="0">
              <a:solidFill>
                <a:srgbClr val="002060"/>
              </a:solidFill>
              <a:latin typeface="Times New Roman" pitchFamily="18" charset="0"/>
              <a:cs typeface="Times New Roman" pitchFamily="18" charset="0"/>
            </a:endParaRPr>
          </a:p>
        </p:txBody>
      </p:sp>
    </p:spTree>
  </p:cSld>
  <p:clrMapOvr>
    <a:masterClrMapping/>
  </p:clrMapOvr>
  <p:transition>
    <p:push dir="d"/>
  </p:transition>
</p:sld>
</file>

<file path=ppt/slides/slide4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ru-RU" sz="2000" b="1" i="1" dirty="0" smtClean="0">
                <a:latin typeface="Times New Roman" pitchFamily="18" charset="0"/>
                <a:cs typeface="Times New Roman" pitchFamily="18" charset="0"/>
              </a:rPr>
              <a:t/>
            </a:r>
            <a:br>
              <a:rPr lang="ru-RU" sz="2000" b="1" i="1" dirty="0" smtClean="0">
                <a:latin typeface="Times New Roman" pitchFamily="18" charset="0"/>
                <a:cs typeface="Times New Roman" pitchFamily="18" charset="0"/>
              </a:rPr>
            </a:br>
            <a:r>
              <a:rPr lang="ru-RU" sz="2000" b="1"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қарым-қатынас құралы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Адамның ой-өрісін, мәдени дәрежесін, ақыл-парасатын, рухани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байлығын көрсететін айна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мәдениетінің өзектілігі әрқашан ескеріліп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қай халық болса</a:t>
            </a:r>
            <a:r>
              <a:rPr lang="ru-RU" sz="2000" dirty="0" smtClean="0">
                <a:latin typeface="Times New Roman" pitchFamily="18" charset="0"/>
                <a:cs typeface="Times New Roman" pitchFamily="18" charset="0"/>
              </a:rPr>
              <a:t> да </a:t>
            </a:r>
            <a:r>
              <a:rPr lang="ru-RU" sz="2000" dirty="0" err="1" smtClean="0">
                <a:latin typeface="Times New Roman" pitchFamily="18" charset="0"/>
                <a:cs typeface="Times New Roman" pitchFamily="18" charset="0"/>
              </a:rPr>
              <a:t>бұл мәселені айналып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өткен емес</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«Өнер алды</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қызыл 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деп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қазақ халқы </a:t>
            </a:r>
            <a:r>
              <a:rPr lang="ru-RU" sz="2000" dirty="0" smtClean="0">
                <a:latin typeface="Times New Roman" pitchFamily="18" charset="0"/>
                <a:cs typeface="Times New Roman" pitchFamily="18" charset="0"/>
              </a:rPr>
              <a:t>да </a:t>
            </a:r>
            <a:r>
              <a:rPr lang="ru-RU" sz="2000" dirty="0" err="1" smtClean="0">
                <a:latin typeface="Times New Roman" pitchFamily="18" charset="0"/>
                <a:cs typeface="Times New Roman" pitchFamily="18" charset="0"/>
              </a:rPr>
              <a:t>сөйлеу шеберлігіне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үлкен мән берген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Қазіргі таңда 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мәдениетінің көкейтестілігі арта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түсті.</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Адам </a:t>
            </a:r>
            <a:r>
              <a:rPr lang="ru-RU" sz="2000" dirty="0" err="1" smtClean="0">
                <a:latin typeface="Times New Roman" pitchFamily="18" charset="0"/>
                <a:cs typeface="Times New Roman" pitchFamily="18" charset="0"/>
              </a:rPr>
              <a:t>өз ойын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басқаларға 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арқылы айтып</a:t>
            </a:r>
            <a:r>
              <a:rPr lang="ru-RU" sz="2000" dirty="0" smtClean="0">
                <a:latin typeface="Times New Roman" pitchFamily="18" charset="0"/>
                <a:cs typeface="Times New Roman" pitchFamily="18" charset="0"/>
              </a:rPr>
              <a:t> не </a:t>
            </a:r>
            <a:r>
              <a:rPr lang="ru-RU" sz="2000" dirty="0" err="1" smtClean="0">
                <a:latin typeface="Times New Roman" pitchFamily="18" charset="0"/>
                <a:cs typeface="Times New Roman" pitchFamily="18" charset="0"/>
              </a:rPr>
              <a:t>жазып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жеткізеді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Тыңдаушы </a:t>
            </a:r>
            <a:r>
              <a:rPr lang="ru-RU" sz="2000" dirty="0" smtClean="0">
                <a:latin typeface="Times New Roman" pitchFamily="18" charset="0"/>
                <a:cs typeface="Times New Roman" pitchFamily="18" charset="0"/>
              </a:rPr>
              <a:t>да </a:t>
            </a:r>
            <a:r>
              <a:rPr lang="ru-RU" sz="2000" dirty="0" err="1" smtClean="0">
                <a:latin typeface="Times New Roman" pitchFamily="18" charset="0"/>
                <a:cs typeface="Times New Roman" pitchFamily="18" charset="0"/>
              </a:rPr>
              <a:t>сөйлеушінің ойын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арқылы түсінеді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Ойдың жарыққа шығып, іске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асуы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өмір сүруші үшін тілдік</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материалға негізделуі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сөздер </a:t>
            </a:r>
            <a:r>
              <a:rPr lang="ru-RU" sz="2000" dirty="0" smtClean="0">
                <a:latin typeface="Times New Roman" pitchFamily="18" charset="0"/>
                <a:cs typeface="Times New Roman" pitchFamily="18" charset="0"/>
              </a:rPr>
              <a:t>мен </a:t>
            </a:r>
            <a:r>
              <a:rPr lang="ru-RU" sz="2000" dirty="0" err="1" smtClean="0">
                <a:latin typeface="Times New Roman" pitchFamily="18" charset="0"/>
                <a:cs typeface="Times New Roman" pitchFamily="18" charset="0"/>
              </a:rPr>
              <a:t>сөз тіркестері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және сөйлемдер түрінде айтылуы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шарт</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дегеніміз</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ойдың тікелей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шындығы» </a:t>
            </a:r>
            <a:r>
              <a:rPr lang="ru-RU" sz="2000" dirty="0" smtClean="0">
                <a:latin typeface="Times New Roman" pitchFamily="18" charset="0"/>
                <a:cs typeface="Times New Roman" pitchFamily="18" charset="0"/>
              </a:rPr>
              <a:t>(К. Маркс). Ой </a:t>
            </a:r>
            <a:r>
              <a:rPr lang="ru-RU" sz="2000" dirty="0" err="1" smtClean="0">
                <a:latin typeface="Times New Roman" pitchFamily="18" charset="0"/>
                <a:cs typeface="Times New Roman" pitchFamily="18" charset="0"/>
              </a:rPr>
              <a:t>шындығы 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арқылы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тілдегі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сөздер </a:t>
            </a:r>
            <a:r>
              <a:rPr lang="ru-RU" sz="2000" dirty="0" smtClean="0">
                <a:latin typeface="Times New Roman" pitchFamily="18" charset="0"/>
                <a:cs typeface="Times New Roman" pitchFamily="18" charset="0"/>
              </a:rPr>
              <a:t>мен </a:t>
            </a:r>
            <a:r>
              <a:rPr lang="ru-RU" sz="2000" dirty="0" err="1" smtClean="0">
                <a:latin typeface="Times New Roman" pitchFamily="18" charset="0"/>
                <a:cs typeface="Times New Roman" pitchFamily="18" charset="0"/>
              </a:rPr>
              <a:t>сөйлемдер арқылы көрінеді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Демек</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пікір</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алысу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құралы, ойлаудың қаруы, ойды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білдіру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құралы.</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cSld>
  <p:clrMapOvr>
    <a:masterClrMapping/>
  </p:clrMapOvr>
  <p:transition>
    <p:split/>
  </p:transition>
</p:sld>
</file>

<file path=ppt/slides/slide4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011486"/>
          </a:xfrm>
        </p:spPr>
        <p:txBody>
          <a:bodyPr>
            <a:normAutofit/>
          </a:bodyPr>
          <a:lstStyle/>
          <a:p>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байлығы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 байлығы.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Ал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 байлығы әр адамның лексикасындағы қолданылатын сөздердің санымен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байланысты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болғанымен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негізгі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байлық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ой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байлығы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сөздерді қиюластырып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әсем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әсерлі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ой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мұнарасын қалай білуде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Себебі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сөзді көп біліп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бірақ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оны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орынды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ойлы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образды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жұмсай алмасаң</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одан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не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пайда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Ал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сөзге көп мағына сыйғызып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әр сөздің парын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мән-мазмұнын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стильдік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бояуын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дөп басып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беру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ойлау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қабілетімен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оның шығармашылық сипатымен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ұштасып жатады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Ал ой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байлығына жету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үшін тіл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дамуының кешегісі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мен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бүгінгісін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толығу жолдарын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тілде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пайда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болған жаңа құбылыстардың өміршеңдігін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сөзбен айтқанда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тілдің ішкі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сыртқы мүмкіншілігін жақсы меңгеріп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оған қамқорлықпен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жанашыр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көзбен қадағалап отыру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керек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7650" name="Picture 2" descr="C:\Users\user\Desktop\212c8e7d658ca5b373ef535b2a2332ed.jpg"/>
          <p:cNvPicPr>
            <a:picLocks noChangeAspect="1" noChangeArrowheads="1"/>
          </p:cNvPicPr>
          <p:nvPr/>
        </p:nvPicPr>
        <p:blipFill>
          <a:blip r:embed="rId3" cstate="print"/>
          <a:srcRect/>
          <a:stretch>
            <a:fillRect/>
          </a:stretch>
        </p:blipFill>
        <p:spPr bwMode="auto">
          <a:xfrm>
            <a:off x="2071670" y="3214686"/>
            <a:ext cx="5238750" cy="3124200"/>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14290"/>
            <a:ext cx="8401080" cy="3857652"/>
          </a:xfrm>
        </p:spPr>
        <p:txBody>
          <a:bodyPr>
            <a:noAutofit/>
          </a:bodyPr>
          <a:lstStyle/>
          <a:p>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қоғамдық құбылыс» деген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тезисті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ұсынбағанмен, тілдің қоғам өмірімен байланыстылығы, қоғамдағы орны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ролі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деген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мәселелермен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ХІХ В.Гумбольдт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еңбектері кейініректе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туған лингвистикалық</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мектептердің тілдің әлеуметтік сипатына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ерекше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мән берулеріне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түрткі болды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Бұл мәселеге Н.Я.Марр</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да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ерекше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мән берді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Жалпы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тілді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халықтың жан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дүниесімен, ой-санасымен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тарихы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мен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мәдениетімен тығыз байланыста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қарау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В.Фон Гумбольдт, И.Гердер,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Г.Пауль</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В.Вундт,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Г.Штейнталь</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Э.Сепир, Б.Уорф,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А.Потебня</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т.б.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ғалымдардың есімдерімен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байланыстырылады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Қазақ зиялылары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А.Байтұрсынов, М.Жұмабаев, М.Балақаев, К.Аханов</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Т.Қордабаев, Ы.Маманов</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Н.Уәлиев, Р.Сыздықова, А.Жапбаров</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Ә.Болғанбаев,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С.Исаев,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А.Ысқақов, Р.Әміров, Қ.Жұбанов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т.б.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ғалымдардың еңбектерінде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ұғымының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сан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қырлы жағына тоқталады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табиғатының қыр-сырына терең жан-жақты үңілу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ғалым А.Байтұрсынұлынан бастау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алып</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Қ.Жұбанов зерттеулерімен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өз жалғасын тапқан</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8674" name="Picture 2" descr="C:\Users\user\Desktop\гум.jpg"/>
          <p:cNvPicPr>
            <a:picLocks noChangeAspect="1" noChangeArrowheads="1"/>
          </p:cNvPicPr>
          <p:nvPr/>
        </p:nvPicPr>
        <p:blipFill>
          <a:blip r:embed="rId3" cstate="print"/>
          <a:srcRect/>
          <a:stretch>
            <a:fillRect/>
          </a:stretch>
        </p:blipFill>
        <p:spPr bwMode="auto">
          <a:xfrm>
            <a:off x="928662" y="3714752"/>
            <a:ext cx="2143140" cy="2857520"/>
          </a:xfrm>
          <a:prstGeom prst="rect">
            <a:avLst/>
          </a:prstGeom>
          <a:noFill/>
        </p:spPr>
      </p:pic>
      <p:pic>
        <p:nvPicPr>
          <p:cNvPr id="28675" name="Picture 3" descr="C:\Users\user\Desktop\гердер.jpg"/>
          <p:cNvPicPr>
            <a:picLocks noChangeAspect="1" noChangeArrowheads="1"/>
          </p:cNvPicPr>
          <p:nvPr/>
        </p:nvPicPr>
        <p:blipFill>
          <a:blip r:embed="rId4" cstate="print"/>
          <a:srcRect/>
          <a:stretch>
            <a:fillRect/>
          </a:stretch>
        </p:blipFill>
        <p:spPr bwMode="auto">
          <a:xfrm>
            <a:off x="3929058" y="3786190"/>
            <a:ext cx="2071702" cy="2812362"/>
          </a:xfrm>
          <a:prstGeom prst="rect">
            <a:avLst/>
          </a:prstGeom>
          <a:noFill/>
        </p:spPr>
      </p:pic>
      <p:pic>
        <p:nvPicPr>
          <p:cNvPr id="28676" name="Picture 4" descr="C:\Users\user\Desktop\пауль.jpg"/>
          <p:cNvPicPr>
            <a:picLocks noChangeAspect="1" noChangeArrowheads="1"/>
          </p:cNvPicPr>
          <p:nvPr/>
        </p:nvPicPr>
        <p:blipFill>
          <a:blip r:embed="rId5" cstate="print"/>
          <a:srcRect/>
          <a:stretch>
            <a:fillRect/>
          </a:stretch>
        </p:blipFill>
        <p:spPr bwMode="auto">
          <a:xfrm>
            <a:off x="6643702" y="3786190"/>
            <a:ext cx="1964004" cy="2714644"/>
          </a:xfrm>
          <a:prstGeom prst="rect">
            <a:avLst/>
          </a:prstGeom>
          <a:noFill/>
        </p:spPr>
      </p:pic>
    </p:spTree>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p:spPr>
        <p:txBody>
          <a:bodyPr>
            <a:noAutofit/>
          </a:bodyPr>
          <a:lstStyle/>
          <a:p>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орыс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речь, говорение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тілдік</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амалдар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арқылы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пікір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ой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білдіру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әрекеті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анатомиялық мүшелердің қатысуымен іске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асқанымен, негізінен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психикалық қабілетіне, қоғамдағы пікір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алмасу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тәжірибесіне сүйенеді.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процесі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айтылатын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пікірдің мазмұнына, пікір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айтудың жағдайына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пікірді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ауызша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не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жазбаша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айту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диалог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түрінде айту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көпшілік алдында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айту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тындаушының білім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дәрежесін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мөлшерін ескеру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т. б.)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сай</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түрліше құрылады.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Сондықтан Сөйлеудің коммуникативтік</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жағдайға сай</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стилі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мен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емес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Егер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қарым-қатынас құралы 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табылса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сол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құралдын нақты қолданыста көрінетін түрі 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табылады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Сөйлеуге тән қасиеттер: дауысталу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тембрлік</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сипат</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артикуляциялық анықтық,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темп, акцент т. б.</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актісі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(лат. </a:t>
            </a:r>
            <a:r>
              <a:rPr lang="en-US" sz="2000" i="1" dirty="0" err="1" smtClean="0">
                <a:effectLst>
                  <a:outerShdw blurRad="38100" dist="38100" dir="2700000" algn="tl">
                    <a:srgbClr val="000000">
                      <a:alpha val="43137"/>
                    </a:srgbClr>
                  </a:outerShdw>
                </a:effectLst>
                <a:latin typeface="Times New Roman" pitchFamily="18" charset="0"/>
                <a:cs typeface="Times New Roman" pitchFamily="18" charset="0"/>
              </a:rPr>
              <a:t>actus</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орыс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акт речи</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қоғамдық ортада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қалыптасқан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принциптері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мен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ережелеріне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сай</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арнайы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мақсатта жүзете асырылатын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әрекеті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актісінің</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негізгі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белгілері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мақсат көзделетіндігі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қалыптасқан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дәстүрге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сай</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шарттылық сипат</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болатындығы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split/>
  </p:transition>
</p:sld>
</file>

<file path=ppt/slides/slide4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Autofit/>
          </a:bodyPr>
          <a:lstStyle/>
          <a:p>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Сөйлеудің  дамуы. Сөйлеу мәдениеті.</a:t>
            </a:r>
            <a:r>
              <a:rPr lang="ru-RU" sz="1800" dirty="0" smtClean="0"/>
              <a:t/>
            </a:r>
            <a:br>
              <a:rPr lang="ru-RU" sz="1800" dirty="0" smtClean="0"/>
            </a:br>
            <a:r>
              <a:rPr lang="kk-KZ" sz="1800" i="1" dirty="0" smtClean="0"/>
              <a:t>Жазбаша сөйлеу - </a:t>
            </a:r>
            <a:r>
              <a:rPr lang="kk-KZ" sz="1800" dirty="0" smtClean="0"/>
              <a:t> баланың тіл мәдениетінің дамуына ерекше ықпал жасайтын қуатты фактор. Жазбаша сөйлеу  меңгеруге бала мектеп есігін аттағаннан бастап  белсенді кіріседі. Баланы жазу сөзіне үйрету – бастауыш мектептегі  оқуды пайызға шаққанда  жартысына жуығы ашылады.  Жазбаша сөйлеудің дамуы хат танудан басталады.  Бала мектепке келген кезден бастап  оқу дағдысымен қатар жазу дағдысын да меңгере бастайды. Жазу дағдыларына машықтану да өте күрделі процесс. Мұның 3 кезеңі бар: </a:t>
            </a:r>
            <a:r>
              <a:rPr lang="ru-RU" sz="1800" dirty="0" smtClean="0"/>
              <a:t/>
            </a:r>
            <a:br>
              <a:rPr lang="ru-RU" sz="1800" dirty="0" smtClean="0"/>
            </a:br>
            <a:r>
              <a:rPr lang="kk-KZ" sz="1800" dirty="0" smtClean="0"/>
              <a:t>Әріптің элементтерін үйрену кезеңін деп аталады.</a:t>
            </a:r>
            <a:r>
              <a:rPr lang="ru-RU" sz="1800" dirty="0" smtClean="0"/>
              <a:t/>
            </a:r>
            <a:br>
              <a:rPr lang="ru-RU" sz="1800" dirty="0" smtClean="0"/>
            </a:br>
            <a:r>
              <a:rPr lang="kk-KZ" sz="1800" dirty="0" smtClean="0"/>
              <a:t>Бала әріптің жеке элементтерін жаза білу қаблетіне ие болады. Баланың зейіні енді  біртіндеп әріп таңбаларына ауа бастайды, оынң әріп жазуға  қатысын қимыл – қозғалыстары автоматталына түседі. Осы кезеңде бала жеке әріптерді толық жаза білуге үйренеді.  Жазуға үйренудің екінші  кезеңін психологияда  әріптік кезең  деп аталады. </a:t>
            </a:r>
            <a:r>
              <a:rPr lang="ru-RU" sz="1800" dirty="0" smtClean="0"/>
              <a:t/>
            </a:r>
            <a:br>
              <a:rPr lang="ru-RU" sz="1800" dirty="0" smtClean="0"/>
            </a:br>
            <a:r>
              <a:rPr lang="kk-KZ" sz="1800" dirty="0" smtClean="0"/>
              <a:t>Жазба сөйлеудің  қалыптасу дәрежесін көрсететін негізгі кезең. Мұнда оқушы өз бетімен жеке сөздерді жаза алатын халге жетеді. Баланың зейін енді жеке сөздері емес, солардан құралатын сөзге ауады. Бала, сондай – ақ, сөздегі әріптің орналасу  да қатты көңіл бөледі.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endParaRPr lang="ru-RU" sz="1800" dirty="0"/>
          </a:p>
        </p:txBody>
      </p:sp>
    </p:spTree>
  </p:cSld>
  <p:clrMapOvr>
    <a:masterClrMapping/>
  </p:clrMapOvr>
  <p:transition>
    <p:wipe dir="d"/>
  </p:transition>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143380"/>
            <a:ext cx="7901014" cy="2428892"/>
          </a:xfrm>
        </p:spPr>
        <p:txBody>
          <a:bodyPr>
            <a:normAutofit/>
          </a:bodyPr>
          <a:lstStyle/>
          <a:p>
            <a:pPr algn="l"/>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Адам  миында бұрыннан бар елестерді мәнерлеп жаңа образ жасау процесі қиял деп аталады. Сонымен қиял – нақты шынайылықты білдіретін және осының негізінде жаңа көріністі түсініктерді қайта жасайтын процесс. Қиял еңбек процесінде адамның белгілі бір құралдарды қайта жасау қажеттілігінің қайта тууы негізінде пайда болды деп есептеледі. Қиял екі психикалық процеспен: ес және ойлаумен тығыз байланысты.				</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9698" name="Picture 2" descr="C:\Users\user\Desktop\загруженное (11).jpg"/>
          <p:cNvPicPr>
            <a:picLocks noChangeAspect="1" noChangeArrowheads="1"/>
          </p:cNvPicPr>
          <p:nvPr/>
        </p:nvPicPr>
        <p:blipFill>
          <a:blip r:embed="rId2" cstate="print"/>
          <a:srcRect/>
          <a:stretch>
            <a:fillRect/>
          </a:stretch>
        </p:blipFill>
        <p:spPr bwMode="auto">
          <a:xfrm>
            <a:off x="2643174" y="357165"/>
            <a:ext cx="3929090" cy="3741177"/>
          </a:xfrm>
          <a:prstGeom prst="rect">
            <a:avLst/>
          </a:prstGeom>
          <a:noFill/>
        </p:spPr>
      </p:pic>
    </p:spTree>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229600" cy="5869006"/>
          </a:xfrm>
        </p:spPr>
        <p:txBody>
          <a:bodyPr>
            <a:noAutofit/>
          </a:bodyPr>
          <a:lstStyle/>
          <a:p>
            <a:pPr algn="l"/>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Қиял процесі ес сияқты ерікті (мақстты) немесе әдейі жасалуы бойынша бөлінеді.</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Еріксіз (мақсатсыз) жасалған қиялға түс жатады. Себебі онда образдар әдейіленіп жасалмайды және де күтпеген қызықты жағдайларға тап болады.		</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Ерікті қиялдың көптеген түрлері мен формалары араснан жаңадан жасалынған қиялды, шығармашылық қиялды және арманды қарастыруға болады. Қайта жасау қиялы адамға өзінің суреттеуіне толықтай сәйкес келетін объектіні жасау қажеттілігі туған кезде пайда болады. Қайта жасау қиялымен біз көп жағдайда сөзбен сипаттау бойынша қандай да бір көріністі жасау қажет болған жағдайда кездесеміз.Ерікті қиялжың келесі түрі – шығармашылық қиял. Ол адамның жоқ үлгі бойынша жаңа образды жасауымен сипатталады. Қата жасау қиялмен шығармашылық қиял арасында шекара жоқ.</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Қиялдың ерекше түрі – арман.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Қиялдың бұл түрінің мәні жаңа образдарды жеке өзінің жасауы. Арманның шығармашылық қтялға қарағанда бірқатар айырмашылықтары бар. Біріншіден, арманда адам өзі тілеген образды жасайды, ал шығармашылық қиялда адам  әрқашан өзі қалаған образды жасай бермейді. Екіншіден, арман – шығармашылық іс-әрекетке қосылмаған қиял процесі, яғни көркем шығармаға ғылыми ашулар,техникалық ойлау, табу түріндегі тез арада және тікелей объективті өнім бермейді.Арманның негізгі ерекшелігі – оның болашаққа бағытталғандығында, яғни арман өзі қалаған болашаққа бағытталған қиял. Адам көп жағдайда болашаққа жоспар құрады.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edge/>
  </p:transition>
</p:sld>
</file>

<file path=ppt/slides/slide4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30000">
              <a:srgbClr val="66008F"/>
            </a:gs>
            <a:gs pos="64999">
              <a:srgbClr val="BA0066"/>
            </a:gs>
            <a:gs pos="89999">
              <a:srgbClr val="FF0000"/>
            </a:gs>
            <a:gs pos="100000">
              <a:srgbClr val="FF8200"/>
            </a:gs>
          </a:gsLst>
          <a:lin ang="162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58204" cy="2928958"/>
          </a:xfrm>
        </p:spPr>
        <p:txBody>
          <a:bodyPr>
            <a:noAutofit/>
          </a:bodyPr>
          <a:lstStyle/>
          <a:p>
            <a:r>
              <a:rPr lang="kk-KZ" sz="1600" dirty="0" smtClean="0">
                <a:latin typeface="Times New Roman" pitchFamily="18" charset="0"/>
                <a:cs typeface="Times New Roman" pitchFamily="18" charset="0"/>
              </a:rPr>
              <a:t>Қиял процесі барысында дүниеге келетін образдар іштен пайда болмайды. Олар біздің өткен тәжірибеміз негізінде, шынайы өмірдегі құбылыстар туралы түсініктер негізінде қалыптасады. Образдарды жасау екі негізгі этапта жүреді. Бірінші этапта әсерлердің немесе көріністердің құрамдас бөліктерге бөлінуі жүреді. Басқаша айтқанда, бірінші этап өмірден алған өз әсерлерімізді анализ жасаумен сипатталады. Мұндай анализ барысында объектінің абстракциялануы жүреді. </a:t>
            </a:r>
            <a:r>
              <a:rPr lang="kk-KZ" sz="1600" b="1" dirty="0" smtClean="0">
                <a:latin typeface="Times New Roman" pitchFamily="18" charset="0"/>
                <a:cs typeface="Times New Roman" pitchFamily="18" charset="0"/>
              </a:rPr>
              <a:t>Агглютинация </a:t>
            </a:r>
            <a:r>
              <a:rPr lang="kk-KZ" sz="1600" dirty="0" smtClean="0">
                <a:latin typeface="Times New Roman" pitchFamily="18" charset="0"/>
                <a:cs typeface="Times New Roman" pitchFamily="18" charset="0"/>
              </a:rPr>
              <a:t>өнерде және техникалық шығармашылықта кеңінен қолданылады. Мысалы, Леонардо да Винчидің жас суретшілерге берген ақылы бәріне аян: «Егер сен ойдан жасалынған жануарды шынайы етіп көрсеткін келсе, айталық жылан – оның басына иттің басын қой, мысықтың көзін,филлиннің құлағын, арыстанның қасын, тасбақаның мойнын сал». Техникада агглютинация қолдану барысында автомобиль-амфибия, т.б. пайда болады.					</a:t>
            </a:r>
            <a:endParaRPr lang="ru-RU" sz="1600" dirty="0">
              <a:latin typeface="Times New Roman" pitchFamily="18" charset="0"/>
              <a:cs typeface="Times New Roman" pitchFamily="18" charset="0"/>
            </a:endParaRPr>
          </a:p>
        </p:txBody>
      </p:sp>
      <p:pic>
        <p:nvPicPr>
          <p:cNvPr id="30722" name="Picture 2" descr="C:\Users\user\Desktop\аг1532.png"/>
          <p:cNvPicPr>
            <a:picLocks noChangeAspect="1" noChangeArrowheads="1"/>
          </p:cNvPicPr>
          <p:nvPr/>
        </p:nvPicPr>
        <p:blipFill>
          <a:blip r:embed="rId2" cstate="print"/>
          <a:srcRect/>
          <a:stretch>
            <a:fillRect/>
          </a:stretch>
        </p:blipFill>
        <p:spPr bwMode="auto">
          <a:xfrm>
            <a:off x="1785918" y="3713338"/>
            <a:ext cx="2071702" cy="2748607"/>
          </a:xfrm>
          <a:prstGeom prst="rect">
            <a:avLst/>
          </a:prstGeom>
          <a:noFill/>
        </p:spPr>
      </p:pic>
      <p:pic>
        <p:nvPicPr>
          <p:cNvPr id="30724" name="Picture 4" descr="C:\Users\user\Desktop\image020.png"/>
          <p:cNvPicPr>
            <a:picLocks noChangeAspect="1" noChangeArrowheads="1"/>
          </p:cNvPicPr>
          <p:nvPr/>
        </p:nvPicPr>
        <p:blipFill>
          <a:blip r:embed="rId3" cstate="print"/>
          <a:srcRect/>
          <a:stretch>
            <a:fillRect/>
          </a:stretch>
        </p:blipFill>
        <p:spPr bwMode="auto">
          <a:xfrm>
            <a:off x="4929190" y="3429000"/>
            <a:ext cx="2404768" cy="3113970"/>
          </a:xfrm>
          <a:prstGeom prst="rect">
            <a:avLst/>
          </a:prstGeom>
          <a:noFill/>
        </p:spPr>
      </p:pic>
    </p:spTree>
  </p:cSld>
  <p:clrMapOvr>
    <a:masterClrMapping/>
  </p:clrMapOvr>
  <p:transition>
    <p:dissolve/>
  </p:transition>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162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940048"/>
          </a:xfrm>
        </p:spPr>
        <p:txBody>
          <a:bodyPr>
            <a:normAutofit/>
          </a:bodyPr>
          <a:lstStyle/>
          <a:p>
            <a:r>
              <a:rPr lang="kk-KZ" sz="1800" dirty="0" smtClean="0">
                <a:latin typeface="Times New Roman" pitchFamily="18" charset="0"/>
                <a:cs typeface="Times New Roman" pitchFamily="18" charset="0"/>
              </a:rPr>
              <a:t>Қиялдың образдарын қайта жасаудың неғұрлым кеңінен таралған әдістерінің бірі – объектіні ұлғайту немесе кішірейту. Мұның көмегімен неше түрлі әдеби кейіпкерлер жасалады.</a:t>
            </a:r>
            <a:r>
              <a:rPr lang="kk-KZ" sz="1800" b="1" dirty="0" smtClean="0">
                <a:latin typeface="Times New Roman" pitchFamily="18" charset="0"/>
                <a:cs typeface="Times New Roman" pitchFamily="18" charset="0"/>
              </a:rPr>
              <a:t>Схематизация</a:t>
            </a:r>
            <a:r>
              <a:rPr lang="kk-KZ" sz="1800" dirty="0" smtClean="0">
                <a:latin typeface="Times New Roman" pitchFamily="18" charset="0"/>
                <a:cs typeface="Times New Roman" pitchFamily="18" charset="0"/>
              </a:rPr>
              <a:t>  әр түрлі жағдайда орын алуы мүмкін. Біріншіден, схематизация объектіні толықтай қабылдаған кезде пайда болуы мүмкін. Бұл әсіресе балаларда көптеп кездеседі. Екіншіден оның себебі объектіні толықтай қабылдау барысында сондай маңызды емес, детальдар мен бөліктерді ұмыту болып табылады</a:t>
            </a:r>
            <a:endParaRPr lang="ru-RU" sz="1800" dirty="0">
              <a:latin typeface="Times New Roman" pitchFamily="18" charset="0"/>
              <a:cs typeface="Times New Roman" pitchFamily="18" charset="0"/>
            </a:endParaRPr>
          </a:p>
        </p:txBody>
      </p:sp>
      <p:pic>
        <p:nvPicPr>
          <p:cNvPr id="31746" name="Picture 2" descr="C:\Users\user\Desktop\загруженное (12).jpg"/>
          <p:cNvPicPr>
            <a:picLocks noChangeAspect="1" noChangeArrowheads="1"/>
          </p:cNvPicPr>
          <p:nvPr/>
        </p:nvPicPr>
        <p:blipFill>
          <a:blip r:embed="rId2" cstate="print"/>
          <a:srcRect/>
          <a:stretch>
            <a:fillRect/>
          </a:stretch>
        </p:blipFill>
        <p:spPr bwMode="auto">
          <a:xfrm>
            <a:off x="785786" y="3071810"/>
            <a:ext cx="3814574" cy="3000396"/>
          </a:xfrm>
          <a:prstGeom prst="rect">
            <a:avLst/>
          </a:prstGeom>
          <a:noFill/>
        </p:spPr>
      </p:pic>
      <p:pic>
        <p:nvPicPr>
          <p:cNvPr id="31747" name="Picture 3" descr="C:\Users\user\Desktop\images (8).jpg"/>
          <p:cNvPicPr>
            <a:picLocks noChangeAspect="1" noChangeArrowheads="1"/>
          </p:cNvPicPr>
          <p:nvPr/>
        </p:nvPicPr>
        <p:blipFill>
          <a:blip r:embed="rId3" cstate="print"/>
          <a:srcRect/>
          <a:stretch>
            <a:fillRect/>
          </a:stretch>
        </p:blipFill>
        <p:spPr bwMode="auto">
          <a:xfrm>
            <a:off x="4786314" y="3286124"/>
            <a:ext cx="3991260" cy="2714644"/>
          </a:xfrm>
          <a:prstGeom prst="rect">
            <a:avLst/>
          </a:prstGeom>
          <a:noFill/>
        </p:spPr>
      </p:pic>
    </p:spTree>
  </p:cSld>
  <p:clrMapOvr>
    <a:masterClrMapping/>
  </p:clrMapOvr>
  <p:transition>
    <p:strips/>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6011882"/>
          </a:xfrm>
          <a:blipFill>
            <a:blip r:embed="rId3" cstate="print"/>
            <a:tile tx="0" ty="0" sx="100000" sy="100000" flip="none" algn="tl"/>
          </a:blipFill>
        </p:spPr>
        <p:txBody>
          <a:bodyPr>
            <a:normAutofit/>
          </a:bodyPr>
          <a:lstStyle/>
          <a:p>
            <a:r>
              <a:rPr lang="ru-RU" sz="2000" dirty="0" err="1" smtClean="0">
                <a:latin typeface="Times New Roman" pitchFamily="18" charset="0"/>
                <a:cs typeface="Times New Roman" pitchFamily="18" charset="0"/>
              </a:rPr>
              <a:t>Қазіргі кезде</a:t>
            </a:r>
            <a:r>
              <a:rPr lang="ru-RU" sz="2000" dirty="0" smtClean="0">
                <a:latin typeface="Times New Roman" pitchFamily="18" charset="0"/>
                <a:cs typeface="Times New Roman" pitchFamily="18" charset="0"/>
              </a:rPr>
              <a:t> психология </a:t>
            </a:r>
            <a:r>
              <a:rPr lang="ru-RU" sz="2000" dirty="0" err="1" smtClean="0">
                <a:latin typeface="Times New Roman" pitchFamily="18" charset="0"/>
                <a:cs typeface="Times New Roman" pitchFamily="18" charset="0"/>
              </a:rPr>
              <a:t>ғылымы </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көптеген салалар</a:t>
            </a:r>
            <a:r>
              <a:rPr lang="ru-RU" sz="2000" dirty="0" smtClean="0">
                <a:latin typeface="Times New Roman" pitchFamily="18" charset="0"/>
                <a:cs typeface="Times New Roman" pitchFamily="18" charset="0"/>
              </a:rPr>
              <a:t> мен </a:t>
            </a:r>
            <a:r>
              <a:rPr lang="ru-RU" sz="2000" dirty="0" err="1" smtClean="0">
                <a:latin typeface="Times New Roman" pitchFamily="18" charset="0"/>
                <a:cs typeface="Times New Roman" pitchFamily="18" charset="0"/>
              </a:rPr>
              <a:t>тармақтарға бөлініп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ілгері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дамып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отырған өрісі кең ғылыми тән</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 </a:t>
            </a:r>
            <a:r>
              <a:rPr lang="ru-RU" sz="2000" b="1" dirty="0" err="1" smtClean="0">
                <a:latin typeface="Times New Roman" pitchFamily="18" charset="0"/>
                <a:cs typeface="Times New Roman" pitchFamily="18" charset="0"/>
              </a:rPr>
              <a:t>Тәлім-тәрбие (педагогикадық</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психологиясы</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II. </a:t>
            </a:r>
            <a:r>
              <a:rPr lang="ru-RU" sz="2000" b="1" dirty="0" err="1" smtClean="0">
                <a:latin typeface="Times New Roman" pitchFamily="18" charset="0"/>
                <a:cs typeface="Times New Roman" pitchFamily="18" charset="0"/>
              </a:rPr>
              <a:t>Жас</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кезеңдерінің психологнясы</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III. </a:t>
            </a:r>
            <a:r>
              <a:rPr lang="ru-RU" sz="2000" b="1" dirty="0" err="1" smtClean="0">
                <a:latin typeface="Times New Roman" pitchFamily="18" charset="0"/>
                <a:cs typeface="Times New Roman" pitchFamily="18" charset="0"/>
              </a:rPr>
              <a:t>Арнаулы</a:t>
            </a:r>
            <a:r>
              <a:rPr lang="ru-RU" sz="2000" b="1" dirty="0" smtClean="0">
                <a:latin typeface="Times New Roman" pitchFamily="18" charset="0"/>
                <a:cs typeface="Times New Roman" pitchFamily="18" charset="0"/>
              </a:rPr>
              <a:t> психология</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IV. </a:t>
            </a:r>
            <a:r>
              <a:rPr lang="ru-RU" sz="2000" b="1" dirty="0" err="1" smtClean="0">
                <a:latin typeface="Times New Roman" pitchFamily="18" charset="0"/>
                <a:cs typeface="Times New Roman" pitchFamily="18" charset="0"/>
              </a:rPr>
              <a:t>Еңбек психологиясы</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V. </a:t>
            </a:r>
            <a:r>
              <a:rPr lang="ru-RU" sz="2000" b="1" dirty="0" err="1" smtClean="0">
                <a:latin typeface="Times New Roman" pitchFamily="18" charset="0"/>
                <a:cs typeface="Times New Roman" pitchFamily="18" charset="0"/>
              </a:rPr>
              <a:t>Медициналык</a:t>
            </a:r>
            <a:r>
              <a:rPr lang="ru-RU" sz="2000" b="1" dirty="0" smtClean="0">
                <a:latin typeface="Times New Roman" pitchFamily="18" charset="0"/>
                <a:cs typeface="Times New Roman" pitchFamily="18" charset="0"/>
              </a:rPr>
              <a:t> психология </a:t>
            </a:r>
            <a:br>
              <a:rPr lang="ru-RU" sz="2000" b="1"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 VI. </a:t>
            </a:r>
            <a:r>
              <a:rPr lang="ru-RU" sz="2000" b="1" dirty="0" err="1" smtClean="0">
                <a:latin typeface="Times New Roman" pitchFamily="18" charset="0"/>
                <a:cs typeface="Times New Roman" pitchFamily="18" charset="0"/>
              </a:rPr>
              <a:t>Әскери психологияның</a:t>
            </a:r>
            <a:r>
              <a:rPr lang="ru-RU" sz="2000" b="1" dirty="0" smtClean="0">
                <a:latin typeface="Times New Roman" pitchFamily="18" charset="0"/>
                <a:cs typeface="Times New Roman" pitchFamily="18" charset="0"/>
              </a:rPr>
              <a:t>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VI</a:t>
            </a:r>
            <a:r>
              <a:rPr lang="ru-RU" sz="2000" b="1" dirty="0" smtClean="0">
                <a:latin typeface="Times New Roman" pitchFamily="18" charset="0"/>
                <a:cs typeface="Times New Roman" pitchFamily="18" charset="0"/>
              </a:rPr>
              <a:t>І. </a:t>
            </a:r>
            <a:r>
              <a:rPr lang="ru-RU" sz="2000" b="1" dirty="0" err="1" smtClean="0">
                <a:latin typeface="Times New Roman" pitchFamily="18" charset="0"/>
                <a:cs typeface="Times New Roman" pitchFamily="18" charset="0"/>
              </a:rPr>
              <a:t>Әлеуметтік-психология</a:t>
            </a:r>
            <a:r>
              <a:rPr lang="ru-RU" sz="2000" b="1" dirty="0" smtClean="0">
                <a:latin typeface="Times New Roman" pitchFamily="18" charset="0"/>
                <a:cs typeface="Times New Roman" pitchFamily="18" charset="0"/>
              </a:rPr>
              <a:t>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VIII. </a:t>
            </a:r>
            <a:r>
              <a:rPr lang="ru-RU" sz="2000" b="1" dirty="0" smtClean="0">
                <a:latin typeface="Times New Roman" pitchFamily="18" charset="0"/>
                <a:cs typeface="Times New Roman" pitchFamily="18" charset="0"/>
              </a:rPr>
              <a:t>Спорт </a:t>
            </a:r>
            <a:r>
              <a:rPr lang="ru-RU" sz="2000" b="1" dirty="0" err="1" smtClean="0">
                <a:latin typeface="Times New Roman" pitchFamily="18" charset="0"/>
                <a:cs typeface="Times New Roman" pitchFamily="18" charset="0"/>
              </a:rPr>
              <a:t>психологиясы</a:t>
            </a: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IX. </a:t>
            </a:r>
            <a:r>
              <a:rPr lang="ru-RU" sz="2000" b="1" dirty="0" err="1" smtClean="0">
                <a:latin typeface="Times New Roman" pitchFamily="18" charset="0"/>
                <a:cs typeface="Times New Roman" pitchFamily="18" charset="0"/>
              </a:rPr>
              <a:t>Сауда</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психологиясы</a:t>
            </a: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X. </a:t>
            </a:r>
            <a:r>
              <a:rPr lang="ru-RU" sz="2000" b="1" dirty="0" err="1" smtClean="0">
                <a:latin typeface="Times New Roman" pitchFamily="18" charset="0"/>
                <a:cs typeface="Times New Roman" pitchFamily="18" charset="0"/>
              </a:rPr>
              <a:t>Ғылыми-шығармашылық </a:t>
            </a:r>
            <a:r>
              <a:rPr lang="ru-RU" sz="2000" b="1" dirty="0" smtClean="0">
                <a:latin typeface="Times New Roman" pitchFamily="18" charset="0"/>
                <a:cs typeface="Times New Roman" pitchFamily="18" charset="0"/>
              </a:rPr>
              <a:t>(творчество) </a:t>
            </a:r>
            <a:r>
              <a:rPr lang="ru-RU" sz="2000" b="1" dirty="0" err="1" smtClean="0">
                <a:latin typeface="Times New Roman" pitchFamily="18" charset="0"/>
                <a:cs typeface="Times New Roman" pitchFamily="18" charset="0"/>
              </a:rPr>
              <a:t>психологиясы</a:t>
            </a: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XI. </a:t>
            </a:r>
            <a:r>
              <a:rPr lang="ru-RU" sz="2000" b="1" dirty="0" err="1" smtClean="0">
                <a:latin typeface="Times New Roman" pitchFamily="18" charset="0"/>
                <a:cs typeface="Times New Roman" pitchFamily="18" charset="0"/>
              </a:rPr>
              <a:t>Көркемөнер, әдебиет </a:t>
            </a:r>
            <a:r>
              <a:rPr lang="ru-RU" sz="2000" b="1" dirty="0" smtClean="0">
                <a:latin typeface="Times New Roman" pitchFamily="18" charset="0"/>
                <a:cs typeface="Times New Roman" pitchFamily="18" charset="0"/>
              </a:rPr>
              <a:t>пен </a:t>
            </a:r>
            <a:r>
              <a:rPr lang="ru-RU" sz="2000" b="1" dirty="0" err="1" smtClean="0">
                <a:latin typeface="Times New Roman" pitchFamily="18" charset="0"/>
                <a:cs typeface="Times New Roman" pitchFamily="18" charset="0"/>
              </a:rPr>
              <a:t>шығармашылыққа қатысты </a:t>
            </a:r>
            <a:r>
              <a:rPr lang="ru-RU" sz="2000" b="1" dirty="0" smtClean="0">
                <a:latin typeface="Times New Roman" pitchFamily="18" charset="0"/>
                <a:cs typeface="Times New Roman" pitchFamily="18" charset="0"/>
              </a:rPr>
              <a:t>психология</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XII. </a:t>
            </a:r>
            <a:r>
              <a:rPr lang="ru-RU" sz="2000" b="1" dirty="0" err="1" smtClean="0">
                <a:latin typeface="Times New Roman" pitchFamily="18" charset="0"/>
                <a:cs typeface="Times New Roman" pitchFamily="18" charset="0"/>
              </a:rPr>
              <a:t>Салыстырмалы</a:t>
            </a:r>
            <a:r>
              <a:rPr lang="ru-RU" sz="2000" b="1" dirty="0" smtClean="0">
                <a:latin typeface="Times New Roman" pitchFamily="18" charset="0"/>
                <a:cs typeface="Times New Roman" pitchFamily="18" charset="0"/>
              </a:rPr>
              <a:t> психология</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XIII. </a:t>
            </a:r>
            <a:r>
              <a:rPr lang="ru-RU" sz="2000" b="1" dirty="0" err="1" smtClean="0">
                <a:latin typeface="Times New Roman" pitchFamily="18" charset="0"/>
                <a:cs typeface="Times New Roman" pitchFamily="18" charset="0"/>
              </a:rPr>
              <a:t>Заң психологиясы</a:t>
            </a:r>
            <a:endParaRPr lang="ru-RU" sz="20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162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471990" cy="6226196"/>
          </a:xfrm>
        </p:spPr>
        <p:txBody>
          <a:bodyPr>
            <a:normAutofit/>
          </a:bodyPr>
          <a:lstStyle/>
          <a:p>
            <a:r>
              <a:rPr lang="kk-KZ" sz="2800" b="1" dirty="0" smtClean="0">
                <a:effectLst>
                  <a:outerShdw blurRad="38100" dist="38100" dir="2700000" algn="tl">
                    <a:srgbClr val="000000">
                      <a:alpha val="43137"/>
                    </a:srgbClr>
                  </a:outerShdw>
                </a:effectLst>
                <a:latin typeface="Times New Roman" pitchFamily="18" charset="0"/>
                <a:cs typeface="Times New Roman" pitchFamily="18" charset="0"/>
              </a:rPr>
              <a:t>Акцентировка</a:t>
            </a:r>
            <a:r>
              <a:rPr lang="kk-KZ" sz="2800" dirty="0" smtClean="0">
                <a:effectLst>
                  <a:outerShdw blurRad="38100" dist="38100" dir="2700000" algn="tl">
                    <a:srgbClr val="000000">
                      <a:alpha val="43137"/>
                    </a:srgbClr>
                  </a:outerShdw>
                </a:effectLst>
                <a:latin typeface="Times New Roman" pitchFamily="18" charset="0"/>
                <a:cs typeface="Times New Roman" pitchFamily="18" charset="0"/>
              </a:rPr>
              <a:t> образдың неғұрлым  мәні соған тән белгілерін сызып көрсету үшін қажет. Бұл әдіс шығарма образдарын жасауға қолданылады. Бұл күрделі шығармашылық процесс.</a:t>
            </a:r>
            <a:r>
              <a:rPr lang="ru-RU" sz="2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2770" name="Picture 2" descr="C:\Users\user\Desktop\28112009-84.png"/>
          <p:cNvPicPr>
            <a:picLocks noChangeAspect="1" noChangeArrowheads="1"/>
          </p:cNvPicPr>
          <p:nvPr/>
        </p:nvPicPr>
        <p:blipFill>
          <a:blip r:embed="rId2" cstate="print"/>
          <a:srcRect/>
          <a:stretch>
            <a:fillRect/>
          </a:stretch>
        </p:blipFill>
        <p:spPr bwMode="auto">
          <a:xfrm>
            <a:off x="5357818" y="1571612"/>
            <a:ext cx="2943225" cy="3181350"/>
          </a:xfrm>
          <a:prstGeom prst="rect">
            <a:avLst/>
          </a:prstGeom>
          <a:noFill/>
        </p:spPr>
      </p:pic>
    </p:spTree>
  </p:cSld>
  <p:clrMapOvr>
    <a:masterClrMapping/>
  </p:clrMapOvr>
  <p:transition>
    <p:push/>
  </p:transition>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011618"/>
          </a:xfrm>
        </p:spPr>
        <p:txBody>
          <a:bodyPr>
            <a:normAutofit/>
          </a:bodyPr>
          <a:lstStyle/>
          <a:p>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11.Эмоция – бұл ерекше психикалық құбылыс, әсерімен бірге адамдардың уайым түрінде өзіне пайдалы әр түрлі құбылыстар мен заттардың  субъективті бағадануы мазмұгыгың көрінісі. Эмоция адамдарға қоршаған әлемді тануға бағыт-бағдар береді: пайдалы-зияндылығы, негізді-негізсіздігі, т.б. Эмоционалдық бағыт-бағдар мен рационалды бағыттың ерекшелігін қарастыратын болсақ, мынадай өзгешеліктерді байқауға болады: арнайы оқытуды талап етпейтін, ақпаратты алу жағдайының шектелу мүмкіндіктері нашар түсінбеушіліктер және қысқа мерзімді ырықсыз бағыт-бағдарлар. Кез келген адамда пайда болатын эмоция оның негізгі ішкі өмірлік ішкі сигнаоы болып табылады және келесі ойы мен әрекетін басқарып бағдарлайды. Мұның анық себептері мен негіздерін жөнді ақылмен түсінбеуі мүмкін. Бірақ олардың дәлдігінде сенімді болуы шарт. Тұлға деңгейінің ішкі сенімдіоігі әрқашанда жоғары эмоционалды түрде қалады.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3794" name="Picture 2" descr="C:\Users\user\Desktop\загруженное (13).jpg"/>
          <p:cNvPicPr>
            <a:picLocks noChangeAspect="1" noChangeArrowheads="1"/>
          </p:cNvPicPr>
          <p:nvPr/>
        </p:nvPicPr>
        <p:blipFill>
          <a:blip r:embed="rId2" cstate="print"/>
          <a:srcRect/>
          <a:stretch>
            <a:fillRect/>
          </a:stretch>
        </p:blipFill>
        <p:spPr bwMode="auto">
          <a:xfrm>
            <a:off x="2000232" y="3571876"/>
            <a:ext cx="4929222" cy="2920395"/>
          </a:xfrm>
          <a:prstGeom prst="rect">
            <a:avLst/>
          </a:prstGeom>
          <a:noFill/>
        </p:spPr>
      </p:pic>
    </p:spTree>
  </p:cSld>
  <p:clrMapOvr>
    <a:masterClrMapping/>
  </p:clrMapOvr>
  <p:transition>
    <p:wedge/>
  </p:transition>
</p:sld>
</file>

<file path=ppt/slides/slide52.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900618" cy="6297634"/>
          </a:xfrm>
        </p:spPr>
        <p:txBody>
          <a:bodyPr>
            <a:noAutofit/>
          </a:bodyPr>
          <a:lstStyle/>
          <a:p>
            <a:r>
              <a:rPr lang="kk-KZ" sz="1600" dirty="0" smtClean="0">
                <a:effectLst>
                  <a:outerShdw blurRad="38100" dist="38100" dir="2700000" algn="tl">
                    <a:srgbClr val="000000">
                      <a:alpha val="43137"/>
                    </a:srgbClr>
                  </a:outerShdw>
                </a:effectLst>
              </a:rPr>
              <a:t>Эмоцияның алғашқы және маңызды функциясы адам үшін қоршаған заттардың, құбылыстардың, адамдардың, әсерлі оқиғалардың өз ойларының, жоспарларының, шешімдерінің, т.б. субъективті мәнін бастапқы бағалау болып табылады. Эмоциялар адам үшін әр түрлі өмірлік уақиғаларда, адамдарға және өзіне, заттар мен құбылыстарға жылдам және сенімді бағдар жасауға мүмкіндік беретін өзінше бір іштег ікомпас рөлін атқарады. Бізге эмоциялық бағалаулар интеллектуалды бағалауға қарағанда сенімдірек және жеке мәнге ие болады. Сондықантан да біз оларға сенуге және бағынуға бейімбіз. Мысалы кез келген темекі шегетін адам никотиннің зияндығын біле тұрса да, темекіні тастамайды. Бұл білімі қатысы жоқ абстракция сияқты болады. Адамның темекіге деген қарым-қатынасын өзгеру үшін сол адам темекінің зияндығын эмоциялық тұрғыда басынан кешіру керек. </a:t>
            </a:r>
            <a:r>
              <a:rPr lang="ru-RU" sz="1600" dirty="0" smtClean="0">
                <a:effectLst>
                  <a:outerShdw blurRad="38100" dist="38100" dir="2700000" algn="tl">
                    <a:srgbClr val="000000">
                      <a:alpha val="43137"/>
                    </a:srgbClr>
                  </a:outerShdw>
                </a:effectLst>
              </a:rPr>
              <a:t/>
            </a:r>
            <a:br>
              <a:rPr lang="ru-RU" sz="1600" dirty="0" smtClean="0">
                <a:effectLst>
                  <a:outerShdw blurRad="38100" dist="38100" dir="2700000" algn="tl">
                    <a:srgbClr val="000000">
                      <a:alpha val="43137"/>
                    </a:srgbClr>
                  </a:outerShdw>
                </a:effectLst>
              </a:rPr>
            </a:br>
            <a:r>
              <a:rPr lang="kk-KZ" sz="1600" dirty="0" smtClean="0">
                <a:effectLst>
                  <a:outerShdw blurRad="38100" dist="38100" dir="2700000" algn="tl">
                    <a:srgbClr val="000000">
                      <a:alpha val="43137"/>
                    </a:srgbClr>
                  </a:outerShdw>
                </a:effectLst>
              </a:rPr>
              <a:t>	Эмоциялар адамға оның қажеттілігінің күйі туралы сигнал беріп тұрады. Бір нәрсеге деген мәжбүрлік өзектілігінен, сәйкесінше,эмоциялық күйзелістер (ашығу, қызығу) туады. Олар қажеттіліктер деп аталады. Қажеттіліктің күйіне байланысты күшеюі, азаюы, мүлдем жоғалып кетуі, белгісі бойынша қарама-қарсыға ауысуы мүмкін. </a:t>
            </a:r>
            <a:r>
              <a:rPr lang="ru-RU" sz="1600" dirty="0" smtClean="0">
                <a:effectLst>
                  <a:outerShdw blurRad="38100" dist="38100" dir="2700000" algn="tl">
                    <a:srgbClr val="000000">
                      <a:alpha val="43137"/>
                    </a:srgbClr>
                  </a:outerShdw>
                </a:effectLst>
              </a:rPr>
              <a:t/>
            </a:r>
            <a:br>
              <a:rPr lang="ru-RU" sz="1600" dirty="0" smtClean="0">
                <a:effectLst>
                  <a:outerShdw blurRad="38100" dist="38100" dir="2700000" algn="tl">
                    <a:srgbClr val="000000">
                      <a:alpha val="43137"/>
                    </a:srgbClr>
                  </a:outerShdw>
                </a:effectLst>
              </a:rPr>
            </a:br>
            <a:r>
              <a:rPr lang="kk-KZ" sz="1600" dirty="0" smtClean="0">
                <a:effectLst>
                  <a:outerShdw blurRad="38100" dist="38100" dir="2700000" algn="tl">
                    <a:srgbClr val="000000">
                      <a:alpha val="43137"/>
                    </a:srgbClr>
                  </a:outerShdw>
                </a:effectLst>
              </a:rPr>
              <a:t>	</a:t>
            </a:r>
            <a:endParaRPr lang="ru-RU" sz="1600" dirty="0">
              <a:effectLst>
                <a:outerShdw blurRad="38100" dist="38100" dir="2700000" algn="tl">
                  <a:srgbClr val="000000">
                    <a:alpha val="43137"/>
                  </a:srgbClr>
                </a:outerShdw>
              </a:effectLst>
            </a:endParaRPr>
          </a:p>
        </p:txBody>
      </p:sp>
      <p:pic>
        <p:nvPicPr>
          <p:cNvPr id="34818" name="Picture 2" descr="C:\Users\user\Desktop\images (9).jpg"/>
          <p:cNvPicPr>
            <a:picLocks noChangeAspect="1" noChangeArrowheads="1"/>
          </p:cNvPicPr>
          <p:nvPr/>
        </p:nvPicPr>
        <p:blipFill>
          <a:blip r:embed="rId2" cstate="print"/>
          <a:srcRect/>
          <a:stretch>
            <a:fillRect/>
          </a:stretch>
        </p:blipFill>
        <p:spPr bwMode="auto">
          <a:xfrm>
            <a:off x="5715008" y="2214553"/>
            <a:ext cx="2857520" cy="2004529"/>
          </a:xfrm>
          <a:prstGeom prst="rect">
            <a:avLst/>
          </a:prstGeom>
          <a:ln>
            <a:noFill/>
          </a:ln>
          <a:effectLst>
            <a:softEdge rad="112500"/>
          </a:effectLst>
        </p:spPr>
      </p:pic>
      <p:pic>
        <p:nvPicPr>
          <p:cNvPr id="34819" name="Picture 3" descr="C:\Users\user\Desktop\images (10).jpg"/>
          <p:cNvPicPr>
            <a:picLocks noChangeAspect="1" noChangeArrowheads="1"/>
          </p:cNvPicPr>
          <p:nvPr/>
        </p:nvPicPr>
        <p:blipFill>
          <a:blip r:embed="rId3" cstate="print"/>
          <a:srcRect/>
          <a:stretch>
            <a:fillRect/>
          </a:stretch>
        </p:blipFill>
        <p:spPr bwMode="auto">
          <a:xfrm>
            <a:off x="5857884" y="4286256"/>
            <a:ext cx="2714644" cy="2271437"/>
          </a:xfrm>
          <a:prstGeom prst="rect">
            <a:avLst/>
          </a:prstGeom>
          <a:ln>
            <a:noFill/>
          </a:ln>
          <a:effectLst>
            <a:softEdge rad="112500"/>
          </a:effectLst>
        </p:spPr>
      </p:pic>
      <p:pic>
        <p:nvPicPr>
          <p:cNvPr id="34820" name="Picture 4" descr="C:\Users\user\Desktop\images (11).jpg"/>
          <p:cNvPicPr>
            <a:picLocks noChangeAspect="1" noChangeArrowheads="1"/>
          </p:cNvPicPr>
          <p:nvPr/>
        </p:nvPicPr>
        <p:blipFill>
          <a:blip r:embed="rId4" cstate="print"/>
          <a:srcRect/>
          <a:stretch>
            <a:fillRect/>
          </a:stretch>
        </p:blipFill>
        <p:spPr bwMode="auto">
          <a:xfrm>
            <a:off x="5715008" y="500042"/>
            <a:ext cx="2867025" cy="1590675"/>
          </a:xfrm>
          <a:prstGeom prst="rect">
            <a:avLst/>
          </a:prstGeom>
          <a:ln>
            <a:noFill/>
          </a:ln>
          <a:effectLst>
            <a:softEdge rad="112500"/>
          </a:effectLst>
        </p:spPr>
      </p:pic>
    </p:spTree>
  </p:cSld>
  <p:clrMapOvr>
    <a:masterClrMapping/>
  </p:clrMapOvr>
  <p:transition>
    <p:comb dir="vert"/>
  </p:transition>
</p:sld>
</file>

<file path=ppt/slides/slide53.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0" y="274638"/>
            <a:ext cx="4114800" cy="6226196"/>
          </a:xfrm>
        </p:spPr>
        <p:txBody>
          <a:bodyPr>
            <a:noAutofit/>
          </a:bodyPr>
          <a:lstStyle/>
          <a:p>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Жағымды эмоциялар адам өмір жолын таңдау барысында өмірлік бағдар береді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Жағымсыз эмоциялар, керісінше ояту функцияларын орындайды.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Эмоциялар адамның физиологиялық функциялары қатты әсер етеді, себебі эмоция олармен қосылып ортақ психофизиологиялық жүйені құрайды. Сондықтан да эмоциялар әрқашан да ағзаның азды-көпті өзгерістермен бірге жүреді. Эмоциялар адамның санасы мен танымдық процестеріне де дәл осылай әсер етеді. Эмоциялардың әсерімен олардың мүмкіндіктері мен функциялық сипаттамалары қатты өзгеріске ұшырай алады (жақсарады немесе нашарлайды). Мысалы адам қатты стрестің әсерінен ойлауы, есте сақтауы, зейінін тұрақтандыруы, нашарлауы, өзі әрекеттерін саналы ьақылауы төмендеуі мүмкін. Эмоциялық механизмдердің негізінде творчестволық ойлау мен қиял жұмыс істейді.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5842" name="Picture 2" descr="C:\Users\user\Desktop\images (12).jpg"/>
          <p:cNvPicPr>
            <a:picLocks noChangeAspect="1" noChangeArrowheads="1"/>
          </p:cNvPicPr>
          <p:nvPr/>
        </p:nvPicPr>
        <p:blipFill>
          <a:blip r:embed="rId2" cstate="print"/>
          <a:srcRect/>
          <a:stretch>
            <a:fillRect/>
          </a:stretch>
        </p:blipFill>
        <p:spPr bwMode="auto">
          <a:xfrm>
            <a:off x="785786" y="214290"/>
            <a:ext cx="2786082" cy="2773700"/>
          </a:xfrm>
          <a:prstGeom prst="rect">
            <a:avLst/>
          </a:prstGeom>
          <a:ln>
            <a:noFill/>
          </a:ln>
          <a:effectLst>
            <a:softEdge rad="112500"/>
          </a:effectLst>
        </p:spPr>
      </p:pic>
      <p:pic>
        <p:nvPicPr>
          <p:cNvPr id="35843" name="Picture 3" descr="C:\Users\user\Desktop\images (13).jpg"/>
          <p:cNvPicPr>
            <a:picLocks noChangeAspect="1" noChangeArrowheads="1"/>
          </p:cNvPicPr>
          <p:nvPr/>
        </p:nvPicPr>
        <p:blipFill>
          <a:blip r:embed="rId3" cstate="print"/>
          <a:srcRect/>
          <a:stretch>
            <a:fillRect/>
          </a:stretch>
        </p:blipFill>
        <p:spPr bwMode="auto">
          <a:xfrm>
            <a:off x="857224" y="3286124"/>
            <a:ext cx="2577067" cy="3214710"/>
          </a:xfrm>
          <a:prstGeom prst="rect">
            <a:avLst/>
          </a:prstGeom>
          <a:ln>
            <a:noFill/>
          </a:ln>
          <a:effectLst>
            <a:softEdge rad="112500"/>
          </a:effec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43306" y="274638"/>
            <a:ext cx="5043494" cy="6154758"/>
          </a:xfrm>
        </p:spPr>
        <p:txBody>
          <a:bodyPr>
            <a:normAutofit/>
          </a:bodyPr>
          <a:lstStyle/>
          <a:p>
            <a:r>
              <a:rPr lang="kk-KZ" sz="1800" dirty="0" smtClean="0"/>
              <a:t>Көрсеткен қасиеттерін теориялық жағынан есепке алып, эмоцияның формаларын және сансыз көп түрлерін айқындауға болады. Бірақ белгілі, жақсы кейбіреулері ғана жеткілікті суреттелген. Мысалы, американдық психолог К. Изард фундаментальды эмоциялардың түрлерін көрсеткен.</a:t>
            </a:r>
            <a:br>
              <a:rPr lang="kk-KZ" sz="1800" dirty="0" smtClean="0"/>
            </a:br>
            <a:r>
              <a:rPr lang="kk-KZ" sz="1800" dirty="0" smtClean="0"/>
              <a:t>Қызығушылық-қозу </a:t>
            </a:r>
            <a:r>
              <a:rPr lang="ru-RU" sz="1800" dirty="0" smtClean="0"/>
              <a:t/>
            </a:r>
            <a:br>
              <a:rPr lang="ru-RU" sz="1800" dirty="0" smtClean="0"/>
            </a:br>
            <a:r>
              <a:rPr lang="kk-KZ" sz="1800" dirty="0" smtClean="0"/>
              <a:t>Қуаныш эмоциясы </a:t>
            </a:r>
            <a:r>
              <a:rPr lang="ru-RU" sz="1800" dirty="0" smtClean="0"/>
              <a:t/>
            </a:r>
            <a:br>
              <a:rPr lang="ru-RU" sz="1800" dirty="0" smtClean="0"/>
            </a:br>
            <a:r>
              <a:rPr lang="kk-KZ" sz="1800" dirty="0" smtClean="0"/>
              <a:t>Ұялту эмоциясы </a:t>
            </a:r>
            <a:r>
              <a:rPr lang="ru-RU" sz="1800" dirty="0" smtClean="0"/>
              <a:t/>
            </a:r>
            <a:br>
              <a:rPr lang="ru-RU" sz="1800" dirty="0" smtClean="0"/>
            </a:br>
            <a:r>
              <a:rPr lang="kk-KZ" sz="1800" dirty="0" smtClean="0"/>
              <a:t>Ұялуға қарама-қарсы эмоциялық күй </a:t>
            </a:r>
            <a:r>
              <a:rPr lang="ru-RU" sz="1800" dirty="0" smtClean="0"/>
              <a:t/>
            </a:r>
            <a:br>
              <a:rPr lang="ru-RU" sz="1800" dirty="0" smtClean="0"/>
            </a:br>
            <a:r>
              <a:rPr lang="kk-KZ" sz="1800" dirty="0" smtClean="0"/>
              <a:t>Айну эмоциясы </a:t>
            </a:r>
            <a:r>
              <a:rPr lang="ru-RU" sz="1800" dirty="0" smtClean="0"/>
              <a:t/>
            </a:r>
            <a:br>
              <a:rPr lang="ru-RU" sz="1800" dirty="0" smtClean="0"/>
            </a:br>
            <a:r>
              <a:rPr lang="kk-KZ" sz="1800" dirty="0" smtClean="0"/>
              <a:t>Жек көру эмоциясы </a:t>
            </a:r>
            <a:r>
              <a:rPr lang="ru-RU" sz="1800" dirty="0" smtClean="0"/>
              <a:t/>
            </a:r>
            <a:br>
              <a:rPr lang="ru-RU" sz="1800" dirty="0" smtClean="0"/>
            </a:br>
            <a:r>
              <a:rPr lang="kk-KZ" sz="1800" dirty="0" smtClean="0"/>
              <a:t>Өзін кінәлау </a:t>
            </a:r>
            <a:br>
              <a:rPr lang="kk-KZ" sz="1800" dirty="0" smtClean="0"/>
            </a:br>
            <a:r>
              <a:rPr lang="kk-KZ" sz="1800" dirty="0" smtClean="0"/>
              <a:t>Қорқыныш эмоциясы </a:t>
            </a:r>
            <a:r>
              <a:rPr lang="ru-RU" sz="1800" dirty="0" smtClean="0"/>
              <a:t/>
            </a:r>
            <a:br>
              <a:rPr lang="ru-RU" sz="1800" dirty="0" smtClean="0"/>
            </a:br>
            <a:endParaRPr lang="ru-RU" sz="1800" dirty="0"/>
          </a:p>
        </p:txBody>
      </p:sp>
      <p:pic>
        <p:nvPicPr>
          <p:cNvPr id="36866" name="Picture 2" descr="C:\Users\user\Desktop\загруженное (14).jpg"/>
          <p:cNvPicPr>
            <a:picLocks noChangeAspect="1" noChangeArrowheads="1"/>
          </p:cNvPicPr>
          <p:nvPr/>
        </p:nvPicPr>
        <p:blipFill>
          <a:blip r:embed="rId2" cstate="print"/>
          <a:srcRect/>
          <a:stretch>
            <a:fillRect/>
          </a:stretch>
        </p:blipFill>
        <p:spPr bwMode="auto">
          <a:xfrm>
            <a:off x="428596" y="714356"/>
            <a:ext cx="3286148" cy="4381531"/>
          </a:xfrm>
          <a:prstGeom prst="ellipse">
            <a:avLst/>
          </a:prstGeom>
          <a:ln>
            <a:noFill/>
          </a:ln>
          <a:effectLst>
            <a:softEdge rad="112500"/>
          </a:effectLst>
        </p:spPr>
      </p:pic>
    </p:spTree>
  </p:cSld>
  <p:clrMapOvr>
    <a:masterClrMapping/>
  </p:clrMapOvr>
  <p:transition>
    <p:cover dir="ru"/>
  </p:transition>
</p:sld>
</file>

<file path=ppt/slides/slide55.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Сезімдер деп тұрақты, эмоционалды боялған тұлғалық құрылымдарды айтамыз, онда адамның біреуге немесе бір нәрсеге деген қатынасы бейнеленеді: біреуге деген махаббат сезімі, патроитизм сезімі, ұят сезімі, т.б. Сезім мәнді эмоционалды бастан кешірулердің жалпылау аккумляциялау механизмі негізінде пайда болады. Сәйкес эмоциялар формасында оларды адам саналайды. Мысалы, ере адамның бір әрекеттері ыли да бізде жек көру эмоциясын тудырса, бұл сол адамға кездескен сайын (ол өзін дұрыс немесе дұрыс емесұстаса да) әркез тұрақты жек көру сезімінің пайда болатынына алып келеді. Әрбір сезімде сәйкес эмоцияларды бастан кешірулердің жеке тәжірибелері шоғырланған. Сезім қаттырақ болған сайын, онда эмоционалды күш те көбірек болады. Сондықтан сезімдер ылғи да өз-өзінің мәнін құрайтын, терең интимді тұлғалық құрылым ретінде бастан кешіріледі. Оларды тұлғаның эмоционалды негізі ретінде бастан кешіріледі. Әйгілі орыс психологы В. И. Мясищев қатныстарды тұлғаның құраушы компоненттері ретінде, ал тұлғаны қатынастар жүйесі ретінде қарастырады</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ipe/>
  </p:transition>
</p:sld>
</file>

<file path=ppt/slides/slide5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135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97172"/>
          </a:xfrm>
        </p:spPr>
        <p:txBody>
          <a:bodyPr>
            <a:normAutofit/>
          </a:bodyPr>
          <a:lstStyle/>
          <a:p>
            <a:r>
              <a:rPr lang="kk-KZ" sz="1600" dirty="0" smtClean="0"/>
              <a:t>12.Жалпы ерік проблемасы XVIII-XIX ғағасырларда психологиялық зерттеулерде негізгі мәселелердің бірі болып табылады. Алайда XX ғ. психологиядағы жалпы дағдарысқа байланысты. Ерікті зерттеу екінші орынға ығыстырылып қалды. Зерттеулер жүргізілгенімен тар көлемде болды. Қазіргі психологияның ұғымдық жүйесін талдай келе, психология тарихшысы М. Г. Ярошевский ерік ұғымы XX ғ.-дағы психологияның негізгі ұғымдар қатарына кірмейтінін атап өтті. Ал АҚШ психологиясында «ерік» термин іс жүзіне қолданылмайды екен. Тіпті, психология жайлы көптеген оқулықтрада ерік туралы тараулар жоқ. Тек кейінгі кездері ғана оған қызығу қайта ояна бастады. </a:t>
            </a:r>
            <a:endParaRPr lang="ru-RU" sz="1600" dirty="0"/>
          </a:p>
        </p:txBody>
      </p:sp>
      <p:pic>
        <p:nvPicPr>
          <p:cNvPr id="37890" name="Picture 2" descr="C:\Users\user\Desktop\загруженное (15).jpg"/>
          <p:cNvPicPr>
            <a:picLocks noChangeAspect="1" noChangeArrowheads="1"/>
          </p:cNvPicPr>
          <p:nvPr/>
        </p:nvPicPr>
        <p:blipFill>
          <a:blip r:embed="rId2" cstate="print"/>
          <a:srcRect/>
          <a:stretch>
            <a:fillRect/>
          </a:stretch>
        </p:blipFill>
        <p:spPr bwMode="auto">
          <a:xfrm>
            <a:off x="2786050" y="2786058"/>
            <a:ext cx="2857520" cy="374685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p:wheel spokes="3"/>
  </p:transition>
</p:sld>
</file>

<file path=ppt/slides/slide57.xml><?xml version="1.0" encoding="utf-8"?>
<p:sld xmlns:a="http://schemas.openxmlformats.org/drawingml/2006/main" xmlns:r="http://schemas.openxmlformats.org/officeDocument/2006/relationships" xmlns:p="http://schemas.openxmlformats.org/presentationml/2006/main">
  <p:cSld>
    <p:bg>
      <p:bgPr>
        <a:gradFill>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135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686304" cy="6083320"/>
          </a:xfrm>
        </p:spPr>
        <p:txBody>
          <a:bodyPr>
            <a:normAutofit/>
          </a:bodyPr>
          <a:lstStyle/>
          <a:p>
            <a:r>
              <a:rPr lang="kk-KZ" sz="2000" dirty="0" smtClean="0">
                <a:latin typeface="Times New Roman" pitchFamily="18" charset="0"/>
                <a:cs typeface="Times New Roman" pitchFamily="18" charset="0"/>
              </a:rPr>
              <a:t>Қазіргі уақытта мотивациялық тұрғы аясында ерік табиғаты жайлы үш дербес нұсқаны бөліп көрсетуге болады. </a:t>
            </a:r>
            <a:r>
              <a:rPr lang="kk-KZ" sz="2000" b="1" dirty="0" smtClean="0">
                <a:latin typeface="Times New Roman" pitchFamily="18" charset="0"/>
                <a:cs typeface="Times New Roman" pitchFamily="18" charset="0"/>
              </a:rPr>
              <a:t>Бірінші нұсқада</a:t>
            </a:r>
            <a:r>
              <a:rPr lang="kk-KZ" sz="2000" dirty="0" smtClean="0">
                <a:latin typeface="Times New Roman" pitchFamily="18" charset="0"/>
                <a:cs typeface="Times New Roman" pitchFamily="18" charset="0"/>
              </a:rPr>
              <a:t> ерік әрекет мотивациясының бастапқы сәтіне келіп саяды (тілек, талпыныс, аффект). </a:t>
            </a:r>
            <a:r>
              <a:rPr lang="kk-KZ" sz="2000" b="1" dirty="0" smtClean="0">
                <a:latin typeface="Times New Roman" pitchFamily="18" charset="0"/>
                <a:cs typeface="Times New Roman" pitchFamily="18" charset="0"/>
              </a:rPr>
              <a:t>Екінші нұсқада </a:t>
            </a:r>
            <a:r>
              <a:rPr lang="kk-KZ" sz="2000" dirty="0" smtClean="0">
                <a:latin typeface="Times New Roman" pitchFamily="18" charset="0"/>
                <a:cs typeface="Times New Roman" pitchFamily="18" charset="0"/>
              </a:rPr>
              <a:t>ерік дербес психикалық не психикалық емес табиғаты бар және өзге ештеңеге саймайтын әрі басқа психикалық процестерді анықтайтын жеке дербес күш ретінде бөлініп көрсетіледі. </a:t>
            </a:r>
            <a:r>
              <a:rPr lang="kk-KZ" sz="2000" b="1" dirty="0" smtClean="0">
                <a:latin typeface="Times New Roman" pitchFamily="18" charset="0"/>
                <a:cs typeface="Times New Roman" pitchFamily="18" charset="0"/>
              </a:rPr>
              <a:t>Ал үшінші нұсқада </a:t>
            </a:r>
            <a:r>
              <a:rPr lang="kk-KZ" sz="2000" dirty="0" smtClean="0">
                <a:latin typeface="Times New Roman" pitchFamily="18" charset="0"/>
                <a:cs typeface="Times New Roman" pitchFamily="18" charset="0"/>
              </a:rPr>
              <a:t>ерік мотивациямен тығыз байланысты, біраққ онымен тура, дәл келмейтін, кедергілерді жеңуден тұратын әрекетке қозғаушы қабілеттілік ретінде қарастырылады. </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pic>
        <p:nvPicPr>
          <p:cNvPr id="38914" name="Picture 2" descr="C:\Users\user\Desktop\загруженное (16).jpg"/>
          <p:cNvPicPr>
            <a:picLocks noChangeAspect="1" noChangeArrowheads="1"/>
          </p:cNvPicPr>
          <p:nvPr/>
        </p:nvPicPr>
        <p:blipFill>
          <a:blip r:embed="rId2" cstate="print"/>
          <a:srcRect/>
          <a:stretch>
            <a:fillRect/>
          </a:stretch>
        </p:blipFill>
        <p:spPr bwMode="auto">
          <a:xfrm>
            <a:off x="5214942" y="1928802"/>
            <a:ext cx="3286148" cy="2631537"/>
          </a:xfrm>
          <a:prstGeom prst="rect">
            <a:avLst/>
          </a:prstGeom>
          <a:noFill/>
        </p:spPr>
      </p:pic>
    </p:spTree>
  </p:cSld>
  <p:clrMapOvr>
    <a:masterClrMapping/>
  </p:clrMapOvr>
  <p:transition>
    <p:wipe/>
  </p:transition>
</p:sld>
</file>

<file path=ppt/slides/slide58.xml><?xml version="1.0" encoding="utf-8"?>
<p:sld xmlns:a="http://schemas.openxmlformats.org/drawingml/2006/main" xmlns:r="http://schemas.openxmlformats.org/officeDocument/2006/relationships" xmlns:p="http://schemas.openxmlformats.org/presentationml/2006/main">
  <p:cSld>
    <p:bg>
      <p:bgPr>
        <a:gradFill>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135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69006"/>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Еріктің қозғаушы функциясын әдейі істелген әрекетке түрткі болатын механизм ретіндегі квазиқажеттіліктің қалыптасуымен теңестірген К. Левин зертттеулері батыс психологиясын ерік пен мотивацияны ажыратпай теңдестіруге әкеп сайды.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Кеңес психологиясында мотивациялық тұрғы шеңберінде ерікті саналы түрде кедергіні жеңу қабілеті ретінде түсіну басым болды. Д. Н. Узнадзе, Ш. Н. Чхартишвили, С. Л. Рубенштейн, Л. И. Божрвич еңбектерінде ерікті әрекетке қозғаушы қабілеттілік ретінде түсінетін мотивациялық тұрғы көрінісін табады.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Ерікті зерттеудегі екінші тұрғы – «ерікті таңдау» тұрғысынан келу. Бұл бағыт шеңберінде ерік мотивтерді, мақсаттар мен әрекеттерді таңдау функциясына ие. «Ерікті таңдау» тұрғысы шеңберінде ерік туралы көзқарастың екі нұсқасын бөліп көрсетуге болады. Бірінші нұсқада ерік жеке дербес күш ретінде қарастырылады (теорияның волюнтаристік типі), ал екінші нұсқада ерік танымдық процестердің қызмет етуіне келіп тіреледі (интеллектуалистік теориялар).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Ерікті зерттеудегі үшінші тұрғыны шартты түрде реттеуші деуге болады. Ол психологияда өзін-өзі реттеу, басқару проблемасы ретінде көрінеді.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zoom/>
  </p:transition>
</p:sld>
</file>

<file path=ppt/slides/slide5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81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43306" y="274638"/>
            <a:ext cx="5143536" cy="6011882"/>
          </a:xfrm>
        </p:spPr>
        <p:txBody>
          <a:bodyPr>
            <a:noAutofit/>
          </a:bodyPr>
          <a:lstStyle/>
          <a:p>
            <a:r>
              <a:rPr lang="ru-RU" sz="1800" dirty="0" err="1" smtClean="0">
                <a:latin typeface="Times New Roman" pitchFamily="18" charset="0"/>
                <a:cs typeface="Times New Roman" pitchFamily="18" charset="0"/>
              </a:rPr>
              <a:t>Ерік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туралы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спиритуалистік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түсінік мінез-құлықтың шын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күмәнсіз формалары</a:t>
            </a:r>
            <a:r>
              <a:rPr lang="ru-RU" sz="1800" dirty="0" smtClean="0">
                <a:latin typeface="Times New Roman" pitchFamily="18" charset="0"/>
                <a:cs typeface="Times New Roman" pitchFamily="18" charset="0"/>
              </a:rPr>
              <a:t> мен </a:t>
            </a:r>
            <a:r>
              <a:rPr lang="ru-RU" sz="1800" dirty="0" err="1" smtClean="0">
                <a:latin typeface="Times New Roman" pitchFamily="18" charset="0"/>
                <a:cs typeface="Times New Roman" pitchFamily="18" charset="0"/>
              </a:rPr>
              <a:t>құбылыстары </a:t>
            </a:r>
            <a:r>
              <a:rPr lang="ru-RU" sz="1800" dirty="0" smtClean="0">
                <a:latin typeface="Times New Roman" pitchFamily="18" charset="0"/>
                <a:cs typeface="Times New Roman" pitchFamily="18" charset="0"/>
              </a:rPr>
              <a:t>да </a:t>
            </a:r>
            <a:r>
              <a:rPr lang="ru-RU" sz="1800" dirty="0" err="1" smtClean="0">
                <a:latin typeface="Times New Roman" pitchFamily="18" charset="0"/>
                <a:cs typeface="Times New Roman" pitchFamily="18" charset="0"/>
              </a:rPr>
              <a:t>лақтырылып тасталуы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керек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деп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ойлау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қате болар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еді</a:t>
            </a:r>
            <a:r>
              <a:rPr lang="ru-RU" sz="1800" dirty="0" smtClean="0">
                <a:latin typeface="Times New Roman" pitchFamily="18" charset="0"/>
                <a:cs typeface="Times New Roman" pitchFamily="18" charset="0"/>
              </a:rPr>
              <a:t>. Оны </a:t>
            </a:r>
            <a:r>
              <a:rPr lang="ru-RU" sz="1800" dirty="0" err="1" smtClean="0">
                <a:latin typeface="Times New Roman" pitchFamily="18" charset="0"/>
                <a:cs typeface="Times New Roman" pitchFamily="18" charset="0"/>
              </a:rPr>
              <a:t>байрығы психолгия</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бұрыс талқылап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сипаттаған 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Бұл мағынада </a:t>
            </a:r>
            <a:r>
              <a:rPr lang="ru-RU" sz="1800" b="1" dirty="0" err="1" smtClean="0">
                <a:latin typeface="Times New Roman" pitchFamily="18" charset="0"/>
                <a:cs typeface="Times New Roman" pitchFamily="18" charset="0"/>
              </a:rPr>
              <a:t>Геффдинг</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ырықсыз іс-әрект ырықты іс-әрекеттің негізі</a:t>
            </a:r>
            <a:r>
              <a:rPr lang="ru-RU" sz="1800" dirty="0" smtClean="0">
                <a:latin typeface="Times New Roman" pitchFamily="18" charset="0"/>
                <a:cs typeface="Times New Roman" pitchFamily="18" charset="0"/>
              </a:rPr>
              <a:t> мен </a:t>
            </a:r>
            <a:r>
              <a:rPr lang="ru-RU" sz="1800" dirty="0" err="1" smtClean="0">
                <a:latin typeface="Times New Roman" pitchFamily="18" charset="0"/>
                <a:cs typeface="Times New Roman" pitchFamily="18" charset="0"/>
              </a:rPr>
              <a:t>мазмұнын құрайды деген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еш</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нәрсені жасамайды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құрамайды, әрқашан </a:t>
            </a:r>
            <a:r>
              <a:rPr lang="ru-RU" sz="1800" dirty="0" smtClean="0">
                <a:latin typeface="Times New Roman" pitchFamily="18" charset="0"/>
                <a:cs typeface="Times New Roman" pitchFamily="18" charset="0"/>
              </a:rPr>
              <a:t>тек </a:t>
            </a:r>
            <a:r>
              <a:rPr lang="ru-RU" sz="1800" dirty="0" err="1" smtClean="0">
                <a:latin typeface="Times New Roman" pitchFamily="18" charset="0"/>
                <a:cs typeface="Times New Roman" pitchFamily="18" charset="0"/>
              </a:rPr>
              <a:t>өзгертеді және таңдайды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өзге психикалық процестердің ағымына процестердің өзіне тән заңмен араласады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Сонымен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ескі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психологияның ырықты және ырықсыз іс-әрекетпен қатар, ырықты және ырықсыз есті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түсініктердің ырықты және ырықсыз ағымын ажырытуына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толық негізі</a:t>
            </a:r>
            <a:r>
              <a:rPr lang="ru-RU" sz="1800" dirty="0" smtClean="0">
                <a:latin typeface="Times New Roman" pitchFamily="18" charset="0"/>
                <a:cs typeface="Times New Roman" pitchFamily="18" charset="0"/>
              </a:rPr>
              <a:t> бар. </a:t>
            </a:r>
            <a:r>
              <a:rPr lang="ru-RU" sz="1800" dirty="0" err="1" smtClean="0">
                <a:latin typeface="Times New Roman" pitchFamily="18" charset="0"/>
                <a:cs typeface="Times New Roman" pitchFamily="18" charset="0"/>
              </a:rPr>
              <a:t>Геффдинг</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еріктің сәйкес елестер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шақырылғанда алғашқы болып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табылмайтынын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бекітті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Ерік</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дейді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алғашқы серпілісті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тудырады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және бұрғылайды, тесік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бұрғыланып болған кезде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судың ағысы өз күшімен жарып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өтуі керек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сонда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бізге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рет</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жасалғанды ізделіп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отырғанмен салыстыру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ғана қалады.</a:t>
            </a:r>
            <a:r>
              <a:rPr lang="ru-RU" sz="1800" dirty="0" smtClean="0">
                <a:latin typeface="Times New Roman" pitchFamily="18" charset="0"/>
                <a:cs typeface="Times New Roman" pitchFamily="18" charset="0"/>
              </a:rPr>
              <a:t>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pic>
        <p:nvPicPr>
          <p:cNvPr id="39938" name="Picture 2" descr="C:\Users\user\Desktop\загруженное (17).jpg"/>
          <p:cNvPicPr>
            <a:picLocks noChangeAspect="1" noChangeArrowheads="1"/>
          </p:cNvPicPr>
          <p:nvPr/>
        </p:nvPicPr>
        <p:blipFill>
          <a:blip r:embed="rId2" cstate="print"/>
          <a:srcRect/>
          <a:stretch>
            <a:fillRect/>
          </a:stretch>
        </p:blipFill>
        <p:spPr bwMode="auto">
          <a:xfrm>
            <a:off x="357158" y="1265679"/>
            <a:ext cx="3143272" cy="4269612"/>
          </a:xfrm>
          <a:prstGeom prst="rect">
            <a:avLst/>
          </a:prstGeom>
          <a:noFill/>
        </p:spPr>
      </p:pic>
    </p:spTree>
  </p:cSld>
  <p:clrMapOvr>
    <a:masterClrMapping/>
  </p:clrMapOvr>
  <p:transition>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083320"/>
          </a:xfrm>
        </p:spPr>
        <p:txBody>
          <a:bodyPr>
            <a:noAutofit/>
          </a:bodyPr>
          <a:lstStyle/>
          <a:p>
            <a:r>
              <a:rPr lang="kk-KZ" sz="1800" b="1" i="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b="1" i="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i="1" dirty="0" smtClean="0">
                <a:effectLst>
                  <a:outerShdw blurRad="38100" dist="38100" dir="2700000" algn="tl">
                    <a:srgbClr val="000000">
                      <a:alpha val="43137"/>
                    </a:srgbClr>
                  </a:outerShdw>
                </a:effectLst>
                <a:latin typeface="Times New Roman" pitchFamily="18" charset="0"/>
                <a:cs typeface="Times New Roman" pitchFamily="18" charset="0"/>
              </a:rPr>
              <a:t>Іс-әрекет –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адамның қоршаған ортаға деген белсенді қатынасының бір формасы немесе қоршаған орта мен субъектінің  өзара қатынасының динамаикалық жүйесі.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Тірі материяның өлі материядан, жоғары формалардың төмен формалардан айырмашылығы – белсенділікте. Адамның белсенділігі өте көп қырлы. Жануарға тән түрлі формаларға қоса, адамда белсенділіктің ерекше формасы – іс-әрекетті айтуымызға болады. Іс-әрекетті адам белсенділігінің ерекше түрі ретінде анықтауға болады: ол мәдениеттің материалды және рухани дүниесін құрайды, өзінің қабілеттерін дамытады және адам қолмен сана арқасында құрал жасап, оны іс-әрекетті қолданылуы – жануар белсендігінен әрекеті продуктивті, өнімді сипатқа ие. Жануар белсенділігінен тағы бір айырмашылығы: егер жануар белсенділігі тек биялогиялық қажеттіліктерден туса, адам іс-әрекетіне өнер, танымдық қажеттіктер түрткі болады. Сонымен қатар адам іс-әрекетінің формалары жануарларға тән емес, күрделі қимылдық үйренулер мен дағдылар мен байланысты. Мәселен, баланы кішкентайынан бастап түрмыстық заттарды қолдануға (қасық, пышақ, орындық, сабын) үйретеді. Соның нәтижесінде жануар белсенділігінен өзгеше заттық іс-әрекет пайда болады.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189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Autofit/>
          </a:bodyPr>
          <a:lstStyle/>
          <a:p>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Сонымен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қорыта келгенде</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саналы</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түрде алға тұтқан мақсатқа жету</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үшін жұмсалстын жан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қуатының белсенділігін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және адамның өзін меңгере алу</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қабілетін айтамыз</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іс-әрекеті туралы</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әр ғалымның теорияларын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сараптай</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келе</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қысқаша қорыта кетейін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ұғымы тарихи</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сипатқа ие</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Ежелгі</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қоғамда 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құбылысын бүгінгі біздің түсінігіміздей танып</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білмеген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кезде</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туралы</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сөз болмаған, олар</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«даналық мұраты» ұғымын қолданған.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Ортағасырлық заманда</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дербес</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жасайтын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нақты қайырымды </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не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жауыз</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құбыжық күштер түріне енген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құбылыс деп</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есептеген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4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614866" cy="6226196"/>
          </a:xfrm>
        </p:spPr>
        <p:txBody>
          <a:bodyPr>
            <a:normAutofit/>
          </a:bodyPr>
          <a:lstStyle/>
          <a:p>
            <a:r>
              <a:rPr lang="ru-RU" sz="2000" dirty="0" smtClean="0">
                <a:latin typeface="Times New Roman" pitchFamily="18" charset="0"/>
                <a:cs typeface="Times New Roman" pitchFamily="18" charset="0"/>
              </a:rPr>
              <a:t>Темперамент </a:t>
            </a:r>
            <a:r>
              <a:rPr lang="ru-RU" sz="2000" dirty="0" err="1" smtClean="0">
                <a:latin typeface="Times New Roman" pitchFamily="18" charset="0"/>
                <a:cs typeface="Times New Roman" pitchFamily="18" charset="0"/>
              </a:rPr>
              <a:t>туралы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ілім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өте ерте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замандарда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пайда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болған</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ru-RU" sz="2000" dirty="0" err="1" smtClean="0">
                <a:latin typeface="Times New Roman" pitchFamily="18" charset="0"/>
                <a:cs typeface="Times New Roman" pitchFamily="18" charset="0"/>
              </a:rPr>
              <a:t>Темпераменттің негізін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салған ежелге</a:t>
            </a:r>
            <a:r>
              <a:rPr lang="ru-RU" sz="2000" dirty="0" smtClean="0">
                <a:latin typeface="Times New Roman" pitchFamily="18" charset="0"/>
                <a:cs typeface="Times New Roman" pitchFamily="18" charset="0"/>
              </a:rPr>
              <a:t> грек </a:t>
            </a:r>
            <a:r>
              <a:rPr lang="ru-RU" sz="2000" dirty="0" err="1" smtClean="0">
                <a:latin typeface="Times New Roman" pitchFamily="18" charset="0"/>
                <a:cs typeface="Times New Roman" pitchFamily="18" charset="0"/>
              </a:rPr>
              <a:t>дәрігері </a:t>
            </a:r>
            <a:r>
              <a:rPr lang="ru-RU" sz="2000" b="1" dirty="0" smtClean="0">
                <a:latin typeface="Times New Roman" pitchFamily="18" charset="0"/>
                <a:cs typeface="Times New Roman" pitchFamily="18" charset="0"/>
              </a:rPr>
              <a:t>Гиппократ</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б.з.д</a:t>
            </a:r>
            <a:r>
              <a:rPr lang="ru-RU" sz="2000" dirty="0" smtClean="0">
                <a:latin typeface="Times New Roman" pitchFamily="18" charset="0"/>
                <a:cs typeface="Times New Roman" pitchFamily="18" charset="0"/>
              </a:rPr>
              <a:t>. 460-377 ж.)  </a:t>
            </a:r>
            <a:r>
              <a:rPr lang="ru-RU" sz="2000" dirty="0" err="1" smtClean="0">
                <a:latin typeface="Times New Roman" pitchFamily="18" charset="0"/>
                <a:cs typeface="Times New Roman" pitchFamily="18" charset="0"/>
              </a:rPr>
              <a:t>темпераментке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алғаш түсініктеме беріп</a:t>
            </a:r>
            <a:r>
              <a:rPr lang="ru-RU" sz="2000" dirty="0" smtClean="0">
                <a:latin typeface="Times New Roman" pitchFamily="18" charset="0"/>
                <a:cs typeface="Times New Roman" pitchFamily="18" charset="0"/>
              </a:rPr>
              <a:t>, оны </a:t>
            </a:r>
            <a:r>
              <a:rPr lang="ru-RU" sz="2000" dirty="0" err="1" smtClean="0">
                <a:latin typeface="Times New Roman" pitchFamily="18" charset="0"/>
                <a:cs typeface="Times New Roman" pitchFamily="18" charset="0"/>
              </a:rPr>
              <a:t>негізінен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жүйке жүйесінің қасиеттерімен емес</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ағзадағы әр түрлі сұйықтықтардың </a:t>
            </a:r>
            <a:r>
              <a:rPr lang="ru-RU" sz="2000" dirty="0" smtClean="0">
                <a:latin typeface="Times New Roman" pitchFamily="18" charset="0"/>
                <a:cs typeface="Times New Roman" pitchFamily="18" charset="0"/>
              </a:rPr>
              <a:t>(</a:t>
            </a:r>
            <a:r>
              <a:rPr lang="ru-RU" sz="2000" dirty="0" err="1" smtClean="0">
                <a:latin typeface="Times New Roman" pitchFamily="18" charset="0"/>
                <a:cs typeface="Times New Roman" pitchFamily="18" charset="0"/>
              </a:rPr>
              <a:t>қан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шырын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сары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және қара өт</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біреуінің 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болуымен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байланыстырған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Ағзадағы </a:t>
            </a:r>
            <a:r>
              <a:rPr lang="ru-RU" sz="2000" dirty="0" smtClean="0">
                <a:latin typeface="Times New Roman" pitchFamily="18" charset="0"/>
                <a:cs typeface="Times New Roman" pitchFamily="18" charset="0"/>
              </a:rPr>
              <a:t>осы </a:t>
            </a:r>
            <a:r>
              <a:rPr lang="ru-RU" sz="2000" dirty="0" err="1" smtClean="0">
                <a:latin typeface="Times New Roman" pitchFamily="18" charset="0"/>
                <a:cs typeface="Times New Roman" pitchFamily="18" charset="0"/>
              </a:rPr>
              <a:t>сұйықтықтардың бірінің басымдығы адамның темпераментін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анықтайды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қан 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болса</a:t>
            </a:r>
            <a:r>
              <a:rPr lang="ru-RU" sz="2000" dirty="0" smtClean="0">
                <a:latin typeface="Times New Roman" pitchFamily="18" charset="0"/>
                <a:cs typeface="Times New Roman" pitchFamily="18" charset="0"/>
              </a:rPr>
              <a:t> – сангвиник, </a:t>
            </a:r>
            <a:r>
              <a:rPr lang="ru-RU" sz="2000" dirty="0" err="1" smtClean="0">
                <a:latin typeface="Times New Roman" pitchFamily="18" charset="0"/>
                <a:cs typeface="Times New Roman" pitchFamily="18" charset="0"/>
              </a:rPr>
              <a:t>шырын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болса</a:t>
            </a:r>
            <a:r>
              <a:rPr lang="ru-RU" sz="2000" dirty="0" smtClean="0">
                <a:latin typeface="Times New Roman" pitchFamily="18" charset="0"/>
                <a:cs typeface="Times New Roman" pitchFamily="18" charset="0"/>
              </a:rPr>
              <a:t> – флегматик, </a:t>
            </a:r>
            <a:r>
              <a:rPr lang="ru-RU" sz="2000" dirty="0" err="1" smtClean="0">
                <a:latin typeface="Times New Roman" pitchFamily="18" charset="0"/>
                <a:cs typeface="Times New Roman" pitchFamily="18" charset="0"/>
              </a:rPr>
              <a:t>сары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өт 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болса</a:t>
            </a:r>
            <a:r>
              <a:rPr lang="ru-RU" sz="2000" dirty="0" smtClean="0">
                <a:latin typeface="Times New Roman" pitchFamily="18" charset="0"/>
                <a:cs typeface="Times New Roman" pitchFamily="18" charset="0"/>
              </a:rPr>
              <a:t> – холерик </a:t>
            </a:r>
            <a:r>
              <a:rPr lang="ru-RU" sz="2000" dirty="0" err="1" smtClean="0">
                <a:latin typeface="Times New Roman" pitchFamily="18" charset="0"/>
                <a:cs typeface="Times New Roman" pitchFamily="18" charset="0"/>
              </a:rPr>
              <a:t>және қара өт 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болса</a:t>
            </a:r>
            <a:r>
              <a:rPr lang="ru-RU" sz="2000" dirty="0" smtClean="0">
                <a:latin typeface="Times New Roman" pitchFamily="18" charset="0"/>
                <a:cs typeface="Times New Roman" pitchFamily="18" charset="0"/>
              </a:rPr>
              <a:t>  - меланхолик </a:t>
            </a:r>
            <a:r>
              <a:rPr lang="ru-RU" sz="2000" dirty="0" err="1" smtClean="0">
                <a:latin typeface="Times New Roman" pitchFamily="18" charset="0"/>
                <a:cs typeface="Times New Roman" pitchFamily="18" charset="0"/>
              </a:rPr>
              <a:t>айқындалады екен</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pic>
        <p:nvPicPr>
          <p:cNvPr id="40962" name="Picture 2" descr="C:\Users\user\Desktop\загруженное (18).jpg"/>
          <p:cNvPicPr>
            <a:picLocks noChangeAspect="1" noChangeArrowheads="1"/>
          </p:cNvPicPr>
          <p:nvPr/>
        </p:nvPicPr>
        <p:blipFill>
          <a:blip r:embed="rId3" cstate="print"/>
          <a:srcRect/>
          <a:stretch>
            <a:fillRect/>
          </a:stretch>
        </p:blipFill>
        <p:spPr bwMode="auto">
          <a:xfrm>
            <a:off x="5214942" y="1714488"/>
            <a:ext cx="3228448" cy="3357586"/>
          </a:xfrm>
          <a:prstGeom prst="rect">
            <a:avLst/>
          </a:prstGeom>
          <a:ln>
            <a:noFill/>
          </a:ln>
          <a:effectLst>
            <a:softEdge rad="112500"/>
          </a:effectLst>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5000" b="-25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rmAutofit/>
          </a:bodyPr>
          <a:lstStyle/>
          <a:p>
            <a:r>
              <a:rPr lang="ru-RU" sz="1600" b="1" u="sng" dirty="0" err="1" smtClean="0">
                <a:latin typeface="Times New Roman" pitchFamily="18" charset="0"/>
                <a:cs typeface="Times New Roman" pitchFamily="18" charset="0"/>
              </a:rPr>
              <a:t>Неміс</a:t>
            </a:r>
            <a:r>
              <a:rPr lang="ru-RU" sz="1600" b="1" u="sng" dirty="0" smtClean="0">
                <a:latin typeface="Times New Roman" pitchFamily="18" charset="0"/>
                <a:cs typeface="Times New Roman" pitchFamily="18" charset="0"/>
              </a:rPr>
              <a:t> философы И. Кант </a:t>
            </a:r>
            <a:r>
              <a:rPr lang="ru-RU" sz="1600" b="1" u="sng" dirty="0" err="1" smtClean="0">
                <a:latin typeface="Times New Roman" pitchFamily="18" charset="0"/>
                <a:cs typeface="Times New Roman" pitchFamily="18" charset="0"/>
              </a:rPr>
              <a:t>темпераментті</a:t>
            </a:r>
            <a:r>
              <a:rPr lang="ru-RU" sz="1600" b="1" u="sng" dirty="0" smtClean="0">
                <a:latin typeface="Times New Roman" pitchFamily="18" charset="0"/>
                <a:cs typeface="Times New Roman" pitchFamily="18" charset="0"/>
              </a:rPr>
              <a:t> </a:t>
            </a:r>
            <a:r>
              <a:rPr lang="ru-RU" sz="1600" b="1" u="sng" dirty="0" err="1" smtClean="0">
                <a:latin typeface="Times New Roman" pitchFamily="18" charset="0"/>
                <a:cs typeface="Times New Roman" pitchFamily="18" charset="0"/>
              </a:rPr>
              <a:t>екіге</a:t>
            </a:r>
            <a:r>
              <a:rPr lang="ru-RU" sz="1600" b="1" u="sng" dirty="0" smtClean="0">
                <a:latin typeface="Times New Roman" pitchFamily="18" charset="0"/>
                <a:cs typeface="Times New Roman" pitchFamily="18" charset="0"/>
              </a:rPr>
              <a:t> </a:t>
            </a:r>
            <a:r>
              <a:rPr lang="ru-RU" sz="1600" b="1" u="sng" dirty="0" err="1" smtClean="0">
                <a:latin typeface="Times New Roman" pitchFamily="18" charset="0"/>
                <a:cs typeface="Times New Roman" pitchFamily="18" charset="0"/>
              </a:rPr>
              <a:t>бөледі</a:t>
            </a:r>
            <a:r>
              <a:rPr lang="ru-RU" sz="1600" b="1" u="sng" dirty="0" smtClean="0">
                <a:latin typeface="Times New Roman" pitchFamily="18" charset="0"/>
                <a:cs typeface="Times New Roman" pitchFamily="18" charset="0"/>
              </a:rPr>
              <a:t>:</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err="1" smtClean="0">
                <a:latin typeface="Times New Roman" pitchFamily="18" charset="0"/>
                <a:cs typeface="Times New Roman" pitchFamily="18" charset="0"/>
              </a:rPr>
              <a:t>Сезім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темпераменттері</a:t>
            </a:r>
            <a:r>
              <a:rPr lang="ru-RU" sz="1600" dirty="0" smtClean="0">
                <a:latin typeface="Times New Roman" pitchFamily="18" charset="0"/>
                <a:cs typeface="Times New Roman" pitchFamily="18" charset="0"/>
              </a:rPr>
              <a:t> – сангвиник пен меланхолик </a:t>
            </a:r>
            <a:r>
              <a:rPr lang="ru-RU" sz="1600" dirty="0" err="1" smtClean="0">
                <a:latin typeface="Times New Roman" pitchFamily="18" charset="0"/>
                <a:cs typeface="Times New Roman" pitchFamily="18" charset="0"/>
              </a:rPr>
              <a:t>жатса</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dirty="0" err="1" smtClean="0">
                <a:latin typeface="Times New Roman" pitchFamily="18" charset="0"/>
                <a:cs typeface="Times New Roman" pitchFamily="18" charset="0"/>
              </a:rPr>
              <a:t>Іс-әрекет темпераменттері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барлық темпераменттер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жаиады</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dirty="0" err="1" smtClean="0">
                <a:latin typeface="Times New Roman" pitchFamily="18" charset="0"/>
                <a:cs typeface="Times New Roman" pitchFamily="18" charset="0"/>
              </a:rPr>
              <a:t>Темпераменттердің </a:t>
            </a:r>
            <a:r>
              <a:rPr lang="ru-RU" sz="1600" dirty="0" smtClean="0">
                <a:latin typeface="Times New Roman" pitchFamily="18" charset="0"/>
                <a:cs typeface="Times New Roman" pitchFamily="18" charset="0"/>
              </a:rPr>
              <a:t>осы </a:t>
            </a:r>
            <a:r>
              <a:rPr lang="ru-RU" sz="1600" dirty="0" err="1" smtClean="0">
                <a:latin typeface="Times New Roman" pitchFamily="18" charset="0"/>
                <a:cs typeface="Times New Roman" pitchFamily="18" charset="0"/>
              </a:rPr>
              <a:t>бөліністеріне қысқаша тоқтала кетейік</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u="sng" dirty="0" smtClean="0">
                <a:latin typeface="Times New Roman" pitchFamily="18" charset="0"/>
                <a:cs typeface="Times New Roman" pitchFamily="18" charset="0"/>
              </a:rPr>
              <a:t>Сангвиник </a:t>
            </a:r>
            <a:r>
              <a:rPr lang="ru-RU" sz="1600" u="sng" dirty="0" err="1" smtClean="0">
                <a:latin typeface="Times New Roman" pitchFamily="18" charset="0"/>
                <a:cs typeface="Times New Roman" pitchFamily="18" charset="0"/>
              </a:rPr>
              <a:t>сезім</a:t>
            </a:r>
            <a:r>
              <a:rPr lang="ru-RU" sz="1600" u="sng" dirty="0" smtClean="0">
                <a:latin typeface="Times New Roman" pitchFamily="18" charset="0"/>
                <a:cs typeface="Times New Roman" pitchFamily="18" charset="0"/>
              </a:rPr>
              <a:t> </a:t>
            </a:r>
            <a:r>
              <a:rPr lang="ru-RU" sz="1600" u="sng" dirty="0" err="1" smtClean="0">
                <a:latin typeface="Times New Roman" pitchFamily="18" charset="0"/>
                <a:cs typeface="Times New Roman" pitchFamily="18" charset="0"/>
              </a:rPr>
              <a:t>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олардың сезімдері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сырттай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күшті көрінгенімен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терең және тұрақты емес</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Меланхолик </a:t>
            </a:r>
            <a:r>
              <a:rPr lang="ru-RU" sz="1600" dirty="0" err="1" smtClean="0">
                <a:latin typeface="Times New Roman" pitchFamily="18" charset="0"/>
                <a:cs typeface="Times New Roman" pitchFamily="18" charset="0"/>
              </a:rPr>
              <a:t>сезім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сырттай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күзелістері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онша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күшті емес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іштей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терең әрі ұзақ болып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келеді</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u="sng" dirty="0" smtClean="0">
                <a:latin typeface="Times New Roman" pitchFamily="18" charset="0"/>
                <a:cs typeface="Times New Roman" pitchFamily="18" charset="0"/>
              </a:rPr>
              <a:t>Сангвиник </a:t>
            </a:r>
            <a:r>
              <a:rPr lang="ru-RU" sz="1600" u="sng" dirty="0" err="1" smtClean="0">
                <a:latin typeface="Times New Roman" pitchFamily="18" charset="0"/>
                <a:cs typeface="Times New Roman" pitchFamily="18" charset="0"/>
              </a:rPr>
              <a:t>іс-әрекет темпераменті</a:t>
            </a:r>
            <a:r>
              <a:rPr lang="ru-RU" sz="1600" dirty="0" smtClean="0">
                <a:latin typeface="Times New Roman" pitchFamily="18" charset="0"/>
                <a:cs typeface="Times New Roman" pitchFamily="18" charset="0"/>
              </a:rPr>
              <a:t>  - оптимист, </a:t>
            </a:r>
            <a:r>
              <a:rPr lang="ru-RU" sz="1600" dirty="0" err="1" smtClean="0">
                <a:latin typeface="Times New Roman" pitchFamily="18" charset="0"/>
                <a:cs typeface="Times New Roman" pitchFamily="18" charset="0"/>
              </a:rPr>
              <a:t>сенімі</a:t>
            </a:r>
            <a:r>
              <a:rPr lang="ru-RU" sz="1600" dirty="0" smtClean="0">
                <a:latin typeface="Times New Roman" pitchFamily="18" charset="0"/>
                <a:cs typeface="Times New Roman" pitchFamily="18" charset="0"/>
              </a:rPr>
              <a:t> мол, </a:t>
            </a:r>
            <a:r>
              <a:rPr lang="ru-RU" sz="1600" dirty="0" err="1" smtClean="0">
                <a:latin typeface="Times New Roman" pitchFamily="18" charset="0"/>
                <a:cs typeface="Times New Roman" pitchFamily="18" charset="0"/>
              </a:rPr>
              <a:t>қалжыңбас.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a:t>
            </a:r>
            <a:r>
              <a:rPr lang="ru-RU" sz="1600" dirty="0" smtClean="0">
                <a:latin typeface="Times New Roman" pitchFamily="18" charset="0"/>
                <a:cs typeface="Times New Roman" pitchFamily="18" charset="0"/>
              </a:rPr>
              <a:t> тез </a:t>
            </a:r>
            <a:r>
              <a:rPr lang="ru-RU" sz="1600" dirty="0" err="1" smtClean="0">
                <a:latin typeface="Times New Roman" pitchFamily="18" charset="0"/>
                <a:cs typeface="Times New Roman" pitchFamily="18" charset="0"/>
              </a:rPr>
              <a:t>ашуланып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тез</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қайтады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көп уәде береді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оларды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кейде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орындай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алмайды</a:t>
            </a:r>
            <a:r>
              <a:rPr lang="ru-RU" sz="1600" dirty="0" smtClean="0">
                <a:latin typeface="Times New Roman" pitchFamily="18" charset="0"/>
                <a:cs typeface="Times New Roman" pitchFamily="18" charset="0"/>
              </a:rPr>
              <a:t>. Сангвиник </a:t>
            </a:r>
            <a:r>
              <a:rPr lang="ru-RU" sz="1600" dirty="0" err="1" smtClean="0">
                <a:latin typeface="Times New Roman" pitchFamily="18" charset="0"/>
                <a:cs typeface="Times New Roman" pitchFamily="18" charset="0"/>
              </a:rPr>
              <a:t>жаңа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таныс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емес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адамдармен</a:t>
            </a:r>
            <a:r>
              <a:rPr lang="ru-RU" sz="1600" dirty="0" smtClean="0">
                <a:latin typeface="Times New Roman" pitchFamily="18" charset="0"/>
                <a:cs typeface="Times New Roman" pitchFamily="18" charset="0"/>
              </a:rPr>
              <a:t> тез </a:t>
            </a:r>
            <a:r>
              <a:rPr lang="ru-RU" sz="1600" dirty="0" err="1" smtClean="0">
                <a:latin typeface="Times New Roman" pitchFamily="18" charset="0"/>
                <a:cs typeface="Times New Roman" pitchFamily="18" charset="0"/>
              </a:rPr>
              <a:t>тіл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табыса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жақсы пікір-таласқа түседі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үшін барлық адамдар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дос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келеді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Оның негізгі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ерекшелігі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көмекке әр кезде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дайын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болатындығы </a:t>
            </a:r>
            <a:r>
              <a:rPr lang="ru-RU" sz="1600" dirty="0" smtClean="0">
                <a:latin typeface="Times New Roman" pitchFamily="18" charset="0"/>
                <a:cs typeface="Times New Roman" pitchFamily="18" charset="0"/>
              </a:rPr>
              <a:t>мен </a:t>
            </a:r>
            <a:r>
              <a:rPr lang="ru-RU" sz="1600" dirty="0" err="1" smtClean="0">
                <a:latin typeface="Times New Roman" pitchFamily="18" charset="0"/>
                <a:cs typeface="Times New Roman" pitchFamily="18" charset="0"/>
              </a:rPr>
              <a:t>ақ көңілділігі</a:t>
            </a:r>
            <a:r>
              <a:rPr lang="ru-RU" sz="1600" dirty="0" smtClean="0">
                <a:latin typeface="Times New Roman" pitchFamily="18" charset="0"/>
                <a:cs typeface="Times New Roman" pitchFamily="18" charset="0"/>
              </a:rPr>
              <a:t>. Оны </a:t>
            </a:r>
            <a:r>
              <a:rPr lang="ru-RU" sz="1600" dirty="0" err="1" smtClean="0">
                <a:latin typeface="Times New Roman" pitchFamily="18" charset="0"/>
                <a:cs typeface="Times New Roman" pitchFamily="18" charset="0"/>
              </a:rPr>
              <a:t>ақыл-ой және дене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жұмыстары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шаршатады</a:t>
            </a:r>
            <a:r>
              <a:rPr lang="ru-RU" sz="1600" dirty="0" smtClean="0">
                <a:latin typeface="Times New Roman" pitchFamily="18" charset="0"/>
                <a:cs typeface="Times New Roman" pitchFamily="18" charset="0"/>
              </a:rPr>
              <a:t>. </a:t>
            </a:r>
            <a:br>
              <a:rPr lang="ru-RU" sz="1600" dirty="0" smtClean="0">
                <a:latin typeface="Times New Roman" pitchFamily="18" charset="0"/>
                <a:cs typeface="Times New Roman" pitchFamily="18" charset="0"/>
              </a:rPr>
            </a:br>
            <a:r>
              <a:rPr lang="ru-RU" sz="1600" u="sng" dirty="0" smtClean="0">
                <a:latin typeface="Times New Roman" pitchFamily="18" charset="0"/>
                <a:cs typeface="Times New Roman" pitchFamily="18" charset="0"/>
              </a:rPr>
              <a:t>Меланхолик </a:t>
            </a:r>
            <a:r>
              <a:rPr lang="ru-RU" sz="1600" u="sng" dirty="0" err="1" smtClean="0">
                <a:latin typeface="Times New Roman" pitchFamily="18" charset="0"/>
                <a:cs typeface="Times New Roman" pitchFamily="18" charset="0"/>
              </a:rPr>
              <a:t>іс-әрекет 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себебі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сангвиникке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қарам-қарсы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көңіл-күйі төмен 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Мұндай адамдардың ішкі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өмірі күрделі, олар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өзіне қатысты барлық нәрселерге үлкне мән береді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сезімтал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жанды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әрі уайымшыл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келеді</a:t>
            </a:r>
            <a:r>
              <a:rPr lang="ru-RU" sz="1600" dirty="0" smtClean="0">
                <a:latin typeface="Times New Roman" pitchFamily="18" charset="0"/>
                <a:cs typeface="Times New Roman" pitchFamily="18" charset="0"/>
              </a:rPr>
              <a:t>. Меланхолик </a:t>
            </a:r>
            <a:r>
              <a:rPr lang="ru-RU" sz="1600" dirty="0" err="1" smtClean="0">
                <a:latin typeface="Times New Roman" pitchFamily="18" charset="0"/>
                <a:cs typeface="Times New Roman" pitchFamily="18" charset="0"/>
              </a:rPr>
              <a:t>ұстамды және уәде бергенде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абай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орындай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уәде бермейді</a:t>
            </a:r>
            <a:r>
              <a:rPr lang="ru-RU" sz="1600" dirty="0" smtClean="0">
                <a:latin typeface="Times New Roman" pitchFamily="18" charset="0"/>
                <a:cs typeface="Times New Roman" pitchFamily="18" charset="0"/>
              </a:rPr>
              <a:t>. Берген </a:t>
            </a:r>
            <a:r>
              <a:rPr lang="ru-RU" sz="1600" dirty="0" err="1" smtClean="0">
                <a:latin typeface="Times New Roman" pitchFamily="18" charset="0"/>
                <a:cs typeface="Times New Roman" pitchFamily="18" charset="0"/>
              </a:rPr>
              <a:t>уәдесін орындай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алмағанда көп қиналады</a:t>
            </a:r>
            <a:r>
              <a:rPr lang="ru-RU" sz="1600" dirty="0" smtClean="0">
                <a:latin typeface="Times New Roman" pitchFamily="18" charset="0"/>
                <a:cs typeface="Times New Roman" pitchFamily="18" charset="0"/>
              </a:rPr>
              <a:t>. </a:t>
            </a:r>
            <a:br>
              <a:rPr lang="ru-RU" sz="1600" dirty="0" smtClean="0">
                <a:latin typeface="Times New Roman" pitchFamily="18" charset="0"/>
                <a:cs typeface="Times New Roman" pitchFamily="18" charset="0"/>
              </a:rPr>
            </a:br>
            <a:r>
              <a:rPr lang="ru-RU" sz="1600" u="sng" dirty="0" smtClean="0">
                <a:latin typeface="Times New Roman" pitchFamily="18" charset="0"/>
                <a:cs typeface="Times New Roman" pitchFamily="18" charset="0"/>
              </a:rPr>
              <a:t>Холерик </a:t>
            </a:r>
            <a:r>
              <a:rPr lang="ru-RU" sz="1600" u="sng" dirty="0" err="1" smtClean="0">
                <a:latin typeface="Times New Roman" pitchFamily="18" charset="0"/>
                <a:cs typeface="Times New Roman" pitchFamily="18" charset="0"/>
              </a:rPr>
              <a:t>іс-әрекет 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себебі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ауланшақ 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Мұндай 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өте қызба,  және ұстамсыз.</a:t>
            </a:r>
            <a:r>
              <a:rPr lang="ru-RU" sz="1600" dirty="0" smtClean="0">
                <a:latin typeface="Times New Roman" pitchFamily="18" charset="0"/>
                <a:cs typeface="Times New Roman" pitchFamily="18" charset="0"/>
              </a:rPr>
              <a:t> Гер де </a:t>
            </a:r>
            <a:r>
              <a:rPr lang="ru-RU" sz="1600" dirty="0" err="1" smtClean="0">
                <a:latin typeface="Times New Roman" pitchFamily="18" charset="0"/>
                <a:cs typeface="Times New Roman" pitchFamily="18" charset="0"/>
              </a:rPr>
              <a:t>онымен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бәтуға келер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болса</a:t>
            </a:r>
            <a:r>
              <a:rPr lang="ru-RU" sz="1600" dirty="0" smtClean="0">
                <a:latin typeface="Times New Roman" pitchFamily="18" charset="0"/>
                <a:cs typeface="Times New Roman" pitchFamily="18" charset="0"/>
              </a:rPr>
              <a:t> тез </a:t>
            </a:r>
            <a:r>
              <a:rPr lang="ru-RU" sz="1600" dirty="0" err="1" smtClean="0">
                <a:latin typeface="Times New Roman" pitchFamily="18" charset="0"/>
                <a:cs typeface="Times New Roman" pitchFamily="18" charset="0"/>
              </a:rPr>
              <a:t>қайтып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жұмсарады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Оның қимылдары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бірақ ұзақ емес</a:t>
            </a:r>
            <a:r>
              <a:rPr lang="ru-RU" sz="1600" dirty="0" smtClean="0">
                <a:latin typeface="Times New Roman" pitchFamily="18" charset="0"/>
                <a:cs typeface="Times New Roman" pitchFamily="18" charset="0"/>
              </a:rPr>
              <a:t>.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Флегматик </a:t>
            </a:r>
            <a:r>
              <a:rPr lang="ru-RU" sz="1600" dirty="0" err="1" smtClean="0">
                <a:latin typeface="Times New Roman" pitchFamily="18" charset="0"/>
                <a:cs typeface="Times New Roman" pitchFamily="18" charset="0"/>
              </a:rPr>
              <a:t>іс-әрекет 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себебі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суық 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күрделі, белсенді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жұмыстан гөрі, қол бостылықты қалайды.</a:t>
            </a:r>
            <a:r>
              <a:rPr lang="ru-RU" sz="1600" dirty="0" smtClean="0">
                <a:latin typeface="Times New Roman" pitchFamily="18" charset="0"/>
                <a:cs typeface="Times New Roman" pitchFamily="18" charset="0"/>
              </a:rPr>
              <a:t> Оны </a:t>
            </a:r>
            <a:r>
              <a:rPr lang="ru-RU" sz="1600" dirty="0" err="1" smtClean="0">
                <a:latin typeface="Times New Roman" pitchFamily="18" charset="0"/>
                <a:cs typeface="Times New Roman" pitchFamily="18" charset="0"/>
              </a:rPr>
              <a:t>аудандыру</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қиын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ашуланса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ұзаққа созылады</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rmAutofit fontScale="90000"/>
          </a:bodyPr>
          <a:lstStyle/>
          <a:p>
            <a:r>
              <a:rPr lang="ru-RU" sz="2000" u="sng" dirty="0" err="1" smtClean="0"/>
              <a:t>Неміс</a:t>
            </a:r>
            <a:r>
              <a:rPr lang="ru-RU" sz="2000" u="sng" dirty="0" smtClean="0"/>
              <a:t> </a:t>
            </a:r>
            <a:r>
              <a:rPr lang="ru-RU" sz="2000" u="sng" dirty="0" err="1" smtClean="0"/>
              <a:t>психолгы</a:t>
            </a:r>
            <a:r>
              <a:rPr lang="ru-RU" sz="2000" u="sng" dirty="0" smtClean="0"/>
              <a:t> В.Вундт </a:t>
            </a:r>
            <a:r>
              <a:rPr lang="ru-RU" sz="2000" u="sng" dirty="0" err="1" smtClean="0"/>
              <a:t>темпераментті</a:t>
            </a:r>
            <a:r>
              <a:rPr lang="ru-RU" sz="2000" u="sng" dirty="0" smtClean="0"/>
              <a:t> </a:t>
            </a:r>
            <a:r>
              <a:rPr lang="ru-RU" sz="2000" u="sng" dirty="0" err="1" smtClean="0"/>
              <a:t>екіге</a:t>
            </a:r>
            <a:r>
              <a:rPr lang="ru-RU" sz="2000" u="sng" dirty="0" smtClean="0"/>
              <a:t> </a:t>
            </a:r>
            <a:r>
              <a:rPr lang="ru-RU" sz="2000" u="sng" dirty="0" err="1" smtClean="0"/>
              <a:t>бөледі</a:t>
            </a:r>
            <a:r>
              <a:rPr lang="ru-RU" sz="2000" u="sng" dirty="0" smtClean="0"/>
              <a:t>:</a:t>
            </a:r>
            <a:r>
              <a:rPr lang="ru-RU" sz="2000" dirty="0" smtClean="0"/>
              <a:t/>
            </a:r>
            <a:br>
              <a:rPr lang="ru-RU" sz="2000" dirty="0" smtClean="0"/>
            </a:br>
            <a:r>
              <a:rPr lang="ru-RU" sz="2000" dirty="0" err="1" smtClean="0"/>
              <a:t>Эмоциясы</a:t>
            </a:r>
            <a:r>
              <a:rPr lang="ru-RU" sz="2000" dirty="0" smtClean="0"/>
              <a:t> </a:t>
            </a:r>
            <a:r>
              <a:rPr lang="ru-RU" sz="2000" dirty="0" err="1" smtClean="0"/>
              <a:t>күшті темпераменттер</a:t>
            </a:r>
            <a:r>
              <a:rPr lang="ru-RU" sz="2000" dirty="0" smtClean="0"/>
              <a:t>.</a:t>
            </a:r>
            <a:br>
              <a:rPr lang="ru-RU" sz="2000" dirty="0" smtClean="0"/>
            </a:br>
            <a:r>
              <a:rPr lang="ru-RU" sz="2000" dirty="0" err="1" smtClean="0"/>
              <a:t>Эмоциясы</a:t>
            </a:r>
            <a:r>
              <a:rPr lang="ru-RU" sz="2000" dirty="0" smtClean="0"/>
              <a:t> </a:t>
            </a:r>
            <a:r>
              <a:rPr lang="ru-RU" sz="2000" dirty="0" err="1" smtClean="0"/>
              <a:t>әлсіз темпераменттер</a:t>
            </a:r>
            <a:r>
              <a:rPr lang="ru-RU" sz="2000" dirty="0" smtClean="0"/>
              <a:t>.</a:t>
            </a:r>
            <a:br>
              <a:rPr lang="ru-RU" sz="2000" dirty="0" smtClean="0"/>
            </a:br>
            <a:r>
              <a:rPr lang="ru-RU" sz="2000" dirty="0" err="1" smtClean="0"/>
              <a:t>Неміс</a:t>
            </a:r>
            <a:r>
              <a:rPr lang="ru-RU" sz="2000" dirty="0" smtClean="0"/>
              <a:t> анатомы Гейне </a:t>
            </a:r>
            <a:r>
              <a:rPr lang="ru-RU" sz="2000" dirty="0" err="1" smtClean="0"/>
              <a:t>темпераменттің түрліше болып</a:t>
            </a:r>
            <a:r>
              <a:rPr lang="ru-RU" sz="2000" dirty="0" smtClean="0"/>
              <a:t> </a:t>
            </a:r>
            <a:r>
              <a:rPr lang="ru-RU" sz="2000" dirty="0" err="1" smtClean="0"/>
              <a:t>келуі</a:t>
            </a:r>
            <a:r>
              <a:rPr lang="ru-RU" sz="2000" dirty="0" smtClean="0"/>
              <a:t> </a:t>
            </a:r>
            <a:r>
              <a:rPr lang="ru-RU" sz="2000" dirty="0" err="1" smtClean="0"/>
              <a:t>жүйке</a:t>
            </a:r>
            <a:r>
              <a:rPr lang="ru-RU" sz="2000" dirty="0" smtClean="0"/>
              <a:t/>
            </a:r>
            <a:br>
              <a:rPr lang="ru-RU" sz="2000" dirty="0" smtClean="0"/>
            </a:br>
            <a:r>
              <a:rPr lang="ru-RU" sz="2000" dirty="0" err="1" smtClean="0"/>
              <a:t>жүйесінің тонусына</a:t>
            </a:r>
            <a:r>
              <a:rPr lang="ru-RU" sz="2000" dirty="0" smtClean="0"/>
              <a:t> </a:t>
            </a:r>
            <a:r>
              <a:rPr lang="ru-RU" sz="2000" dirty="0" err="1" smtClean="0"/>
              <a:t>байланысты</a:t>
            </a:r>
            <a:r>
              <a:rPr lang="ru-RU" sz="2000" dirty="0" smtClean="0"/>
              <a:t> </a:t>
            </a:r>
            <a:r>
              <a:rPr lang="ru-RU" sz="2000" dirty="0" err="1" smtClean="0"/>
              <a:t>деген</a:t>
            </a:r>
            <a:r>
              <a:rPr lang="ru-RU" sz="2000" dirty="0" smtClean="0"/>
              <a:t>. </a:t>
            </a:r>
            <a:r>
              <a:rPr lang="ru-RU" sz="2000" dirty="0" err="1" smtClean="0"/>
              <a:t>Орыс</a:t>
            </a:r>
            <a:r>
              <a:rPr lang="ru-RU" sz="2000" dirty="0" smtClean="0"/>
              <a:t> </a:t>
            </a:r>
            <a:r>
              <a:rPr lang="ru-RU" sz="2000" dirty="0" err="1" smtClean="0"/>
              <a:t>педагогы</a:t>
            </a:r>
            <a:r>
              <a:rPr lang="ru-RU" sz="2000" dirty="0" smtClean="0"/>
              <a:t> Лесгафт </a:t>
            </a:r>
            <a:r>
              <a:rPr lang="ru-RU" sz="2000" dirty="0" err="1" smtClean="0"/>
              <a:t>темпераменттер</a:t>
            </a:r>
            <a:r>
              <a:rPr lang="ru-RU" sz="2000" dirty="0" smtClean="0"/>
              <a:t> </a:t>
            </a:r>
            <a:r>
              <a:rPr lang="ru-RU" sz="2000" dirty="0" err="1" smtClean="0"/>
              <a:t>қан тамырларының жуандығы </a:t>
            </a:r>
            <a:r>
              <a:rPr lang="ru-RU" sz="2000" dirty="0" smtClean="0"/>
              <a:t>мен </a:t>
            </a:r>
            <a:r>
              <a:rPr lang="ru-RU" sz="2000" dirty="0" err="1" smtClean="0"/>
              <a:t>кеңдігіне байланысты</a:t>
            </a:r>
            <a:r>
              <a:rPr lang="ru-RU" sz="2000" dirty="0" smtClean="0"/>
              <a:t> </a:t>
            </a:r>
            <a:r>
              <a:rPr lang="ru-RU" sz="2000" dirty="0" err="1" smtClean="0"/>
              <a:t>деп</a:t>
            </a:r>
            <a:r>
              <a:rPr lang="ru-RU" sz="2000" dirty="0" smtClean="0"/>
              <a:t> </a:t>
            </a:r>
            <a:r>
              <a:rPr lang="ru-RU" sz="2000" dirty="0" err="1" smtClean="0"/>
              <a:t>айтты</a:t>
            </a:r>
            <a:r>
              <a:rPr lang="ru-RU" sz="2000" dirty="0" smtClean="0"/>
              <a:t>.</a:t>
            </a:r>
            <a:br>
              <a:rPr lang="ru-RU" sz="2000" dirty="0" smtClean="0"/>
            </a:br>
            <a:r>
              <a:rPr lang="ru-RU" sz="2000" dirty="0" smtClean="0"/>
              <a:t>	</a:t>
            </a:r>
            <a:r>
              <a:rPr lang="ru-RU" sz="2000" dirty="0" err="1" smtClean="0"/>
              <a:t>Риимнің атақты дәрігері </a:t>
            </a:r>
            <a:r>
              <a:rPr lang="ru-RU" sz="2000" dirty="0" smtClean="0"/>
              <a:t>К.Гален </a:t>
            </a:r>
            <a:r>
              <a:rPr lang="ru-RU" sz="2000" dirty="0" err="1" smtClean="0"/>
              <a:t>темпераменттің физиологиялық ерекшеліктерімен</a:t>
            </a:r>
            <a:r>
              <a:rPr lang="ru-RU" sz="2000" dirty="0" smtClean="0"/>
              <a:t> </a:t>
            </a:r>
            <a:r>
              <a:rPr lang="ru-RU" sz="2000" dirty="0" err="1" smtClean="0"/>
              <a:t>қатар</a:t>
            </a:r>
            <a:r>
              <a:rPr lang="ru-RU" sz="2000" dirty="0" smtClean="0"/>
              <a:t>, </a:t>
            </a:r>
            <a:r>
              <a:rPr lang="ru-RU" sz="2000" dirty="0" err="1" smtClean="0"/>
              <a:t>психологиялық</a:t>
            </a:r>
            <a:r>
              <a:rPr lang="ru-RU" sz="2000" dirty="0" smtClean="0"/>
              <a:t>, </a:t>
            </a:r>
            <a:r>
              <a:rPr lang="ru-RU" sz="2000" dirty="0" err="1" smtClean="0"/>
              <a:t>тіптен</a:t>
            </a:r>
            <a:r>
              <a:rPr lang="ru-RU" sz="2000" dirty="0" smtClean="0"/>
              <a:t> </a:t>
            </a:r>
            <a:r>
              <a:rPr lang="ru-RU" sz="2000" dirty="0" err="1" smtClean="0"/>
              <a:t>адамның адамгершілік</a:t>
            </a:r>
            <a:r>
              <a:rPr lang="ru-RU" sz="2000" dirty="0" smtClean="0"/>
              <a:t> </a:t>
            </a:r>
            <a:r>
              <a:rPr lang="ru-RU" sz="2000" dirty="0" err="1" smtClean="0"/>
              <a:t>қасиеттеріне қатысты салалармен</a:t>
            </a:r>
            <a:r>
              <a:rPr lang="ru-RU" sz="2000" dirty="0" smtClean="0"/>
              <a:t> </a:t>
            </a:r>
            <a:r>
              <a:rPr lang="ru-RU" sz="2000" dirty="0" err="1" smtClean="0"/>
              <a:t>баланысты</a:t>
            </a:r>
            <a:r>
              <a:rPr lang="ru-RU" sz="2000" dirty="0" smtClean="0"/>
              <a:t> </a:t>
            </a:r>
            <a:r>
              <a:rPr lang="ru-RU" sz="2000" dirty="0" err="1" smtClean="0"/>
              <a:t>деп</a:t>
            </a:r>
            <a:r>
              <a:rPr lang="ru-RU" sz="2000" dirty="0" smtClean="0"/>
              <a:t> </a:t>
            </a:r>
            <a:r>
              <a:rPr lang="ru-RU" sz="2000" dirty="0" err="1" smtClean="0"/>
              <a:t>түсіндіреді</a:t>
            </a:r>
            <a:r>
              <a:rPr lang="ru-RU" sz="2000" dirty="0" smtClean="0"/>
              <a:t>. </a:t>
            </a:r>
            <a:br>
              <a:rPr lang="ru-RU" sz="2000" dirty="0" smtClean="0"/>
            </a:br>
            <a:r>
              <a:rPr lang="ru-RU" sz="2000" dirty="0" smtClean="0"/>
              <a:t>	В.Д. </a:t>
            </a:r>
            <a:r>
              <a:rPr lang="ru-RU" sz="2000" dirty="0" err="1" smtClean="0"/>
              <a:t>Неббылицин</a:t>
            </a:r>
            <a:r>
              <a:rPr lang="ru-RU" sz="2000" dirty="0" smtClean="0"/>
              <a:t> </a:t>
            </a:r>
            <a:r>
              <a:rPr lang="ru-RU" sz="2000" dirty="0" err="1" smtClean="0"/>
              <a:t>темпераменттің үш негізгі</a:t>
            </a:r>
            <a:r>
              <a:rPr lang="ru-RU" sz="2000" dirty="0" smtClean="0"/>
              <a:t> </a:t>
            </a:r>
            <a:r>
              <a:rPr lang="ru-RU" sz="2000" dirty="0" err="1" smtClean="0"/>
              <a:t>компоненттердің бөдіп қарастырады.</a:t>
            </a:r>
            <a:r>
              <a:rPr lang="ru-RU" sz="2000" dirty="0" smtClean="0"/>
              <a:t> </a:t>
            </a:r>
            <a:r>
              <a:rPr lang="ru-RU" sz="2000" dirty="0" err="1" smtClean="0"/>
              <a:t>Олар</a:t>
            </a:r>
            <a:r>
              <a:rPr lang="ru-RU" sz="2000" dirty="0" smtClean="0"/>
              <a:t>: </a:t>
            </a:r>
            <a:br>
              <a:rPr lang="ru-RU" sz="2000" dirty="0" smtClean="0"/>
            </a:br>
            <a:r>
              <a:rPr lang="ru-RU" sz="2000" dirty="0" smtClean="0"/>
              <a:t>	1) </a:t>
            </a:r>
            <a:r>
              <a:rPr lang="ru-RU" sz="2000" dirty="0" err="1" smtClean="0"/>
              <a:t>индивидтің белсенділігі</a:t>
            </a:r>
            <a:r>
              <a:rPr lang="ru-RU" sz="2000" dirty="0" smtClean="0"/>
              <a:t>;</a:t>
            </a:r>
            <a:br>
              <a:rPr lang="ru-RU" sz="2000" dirty="0" smtClean="0"/>
            </a:br>
            <a:r>
              <a:rPr lang="ru-RU" sz="2000" dirty="0" smtClean="0"/>
              <a:t>	2) </a:t>
            </a:r>
            <a:r>
              <a:rPr lang="ru-RU" sz="2000" dirty="0" err="1" smtClean="0"/>
              <a:t>оның моторикасы</a:t>
            </a:r>
            <a:r>
              <a:rPr lang="ru-RU" sz="2000" dirty="0" smtClean="0"/>
              <a:t>;</a:t>
            </a:r>
            <a:br>
              <a:rPr lang="ru-RU" sz="2000" dirty="0" smtClean="0"/>
            </a:br>
            <a:r>
              <a:rPr lang="ru-RU" sz="2000" dirty="0" smtClean="0"/>
              <a:t>	3) </a:t>
            </a:r>
            <a:r>
              <a:rPr lang="ru-RU" sz="2000" dirty="0" err="1" smtClean="0"/>
              <a:t>эмоционалдылығы</a:t>
            </a:r>
            <a:r>
              <a:rPr lang="ru-RU" sz="2000" dirty="0" smtClean="0"/>
              <a:t>.</a:t>
            </a:r>
            <a:br>
              <a:rPr lang="ru-RU" sz="2000" dirty="0" smtClean="0"/>
            </a:br>
            <a:r>
              <a:rPr lang="ru-RU" sz="2000" dirty="0" smtClean="0"/>
              <a:t>	</a:t>
            </a:r>
            <a:r>
              <a:rPr lang="ru-RU" sz="2000" dirty="0" err="1" smtClean="0"/>
              <a:t>Бұл компоненттер</a:t>
            </a:r>
            <a:r>
              <a:rPr lang="ru-RU" sz="2000" dirty="0" smtClean="0"/>
              <a:t> </a:t>
            </a:r>
            <a:r>
              <a:rPr lang="ru-RU" sz="2000" dirty="0" err="1" smtClean="0"/>
              <a:t>құрылысы және психологиялық көріну формалары</a:t>
            </a:r>
            <a:r>
              <a:rPr lang="ru-RU" sz="2000" dirty="0" smtClean="0"/>
              <a:t> </a:t>
            </a:r>
            <a:r>
              <a:rPr lang="ru-RU" sz="2000" dirty="0" err="1" smtClean="0"/>
              <a:t>жағынан әр түрлі.</a:t>
            </a:r>
            <a:r>
              <a:rPr lang="ru-RU" sz="2000" dirty="0" smtClean="0"/>
              <a:t> </a:t>
            </a:r>
            <a:r>
              <a:rPr lang="ru-RU" sz="2000" dirty="0" err="1" smtClean="0"/>
              <a:t>Бұл жерже</a:t>
            </a:r>
            <a:r>
              <a:rPr lang="ru-RU" sz="2000" dirty="0" smtClean="0"/>
              <a:t> </a:t>
            </a:r>
            <a:r>
              <a:rPr lang="ru-RU" sz="2000" dirty="0" err="1" smtClean="0"/>
              <a:t>үлкен орынды</a:t>
            </a:r>
            <a:r>
              <a:rPr lang="ru-RU" sz="2000" dirty="0" smtClean="0"/>
              <a:t> </a:t>
            </a:r>
            <a:r>
              <a:rPr lang="ru-RU" sz="2000" dirty="0" err="1" smtClean="0"/>
              <a:t>индивидтің белсенділіг</a:t>
            </a:r>
            <a:r>
              <a:rPr lang="ru-RU" sz="2000" dirty="0" smtClean="0"/>
              <a:t> </a:t>
            </a:r>
            <a:r>
              <a:rPr lang="ru-RU" sz="2000" dirty="0" err="1" smtClean="0"/>
              <a:t>алады</a:t>
            </a:r>
            <a:r>
              <a:rPr lang="ru-RU" sz="2000" dirty="0" smtClean="0"/>
              <a:t>. </a:t>
            </a:r>
            <a:r>
              <a:rPr lang="ru-RU" sz="2000" dirty="0" err="1" smtClean="0"/>
              <a:t>Оған шаршау</a:t>
            </a:r>
            <a:r>
              <a:rPr lang="ru-RU" sz="2000" dirty="0" smtClean="0"/>
              <a:t>, </a:t>
            </a:r>
            <a:r>
              <a:rPr lang="ru-RU" sz="2000" dirty="0" err="1" smtClean="0"/>
              <a:t>инерттелік</a:t>
            </a:r>
            <a:r>
              <a:rPr lang="ru-RU" sz="2000" dirty="0" smtClean="0"/>
              <a:t>, </a:t>
            </a:r>
            <a:r>
              <a:rPr lang="ru-RU" sz="2000" dirty="0" err="1" smtClean="0"/>
              <a:t>енжарлық, </a:t>
            </a:r>
            <a:r>
              <a:rPr lang="ru-RU" sz="2000" dirty="0" smtClean="0"/>
              <a:t>т.б. Ал </a:t>
            </a:r>
            <a:r>
              <a:rPr lang="ru-RU" sz="2000" dirty="0" err="1" smtClean="0"/>
              <a:t>моторикаға қозғалыс тездігі</a:t>
            </a:r>
            <a:r>
              <a:rPr lang="ru-RU" sz="2000" dirty="0" smtClean="0"/>
              <a:t> мен </a:t>
            </a:r>
            <a:r>
              <a:rPr lang="ru-RU" sz="2000" dirty="0" err="1" smtClean="0"/>
              <a:t>күштілігі</a:t>
            </a:r>
            <a:r>
              <a:rPr lang="ru-RU" sz="2000" dirty="0" smtClean="0"/>
              <a:t>, </a:t>
            </a:r>
            <a:r>
              <a:rPr lang="ru-RU" sz="2000" dirty="0" err="1" smtClean="0"/>
              <a:t>эмоционалдылық көңіл-күй</a:t>
            </a:r>
            <a:r>
              <a:rPr lang="ru-RU" sz="2000" dirty="0" smtClean="0"/>
              <a:t>, аффект, </a:t>
            </a:r>
            <a:r>
              <a:rPr lang="ru-RU" sz="2000" dirty="0" err="1" smtClean="0"/>
              <a:t>сезім</a:t>
            </a:r>
            <a:r>
              <a:rPr lang="ru-RU" sz="2000" dirty="0" smtClean="0"/>
              <a:t>, т.б. </a:t>
            </a:r>
            <a:r>
              <a:rPr lang="ru-RU" sz="2000" dirty="0" err="1" smtClean="0"/>
              <a:t>жатады</a:t>
            </a:r>
            <a:r>
              <a:rPr lang="ru-RU" sz="2000" dirty="0" smtClean="0"/>
              <a:t>. </a:t>
            </a:r>
            <a:br>
              <a:rPr lang="ru-RU" sz="2000" dirty="0" smtClean="0"/>
            </a:br>
            <a:endParaRPr lang="ru-RU" sz="2000" dirty="0"/>
          </a:p>
        </p:txBody>
      </p:sp>
    </p:spTree>
  </p:cSld>
  <p:clrMapOvr>
    <a:masterClrMapping/>
  </p:clrMapOvr>
  <p:transition>
    <p:randomBar/>
  </p:transition>
</p:sld>
</file>

<file path=ppt/slides/slide6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57620" y="357166"/>
            <a:ext cx="4829180" cy="5869006"/>
          </a:xfrm>
        </p:spPr>
        <p:txBody>
          <a:bodyPr>
            <a:noAutofit/>
          </a:bodyPr>
          <a:lstStyle/>
          <a:p>
            <a:r>
              <a:rPr lang="ru-RU" sz="1600" b="1" dirty="0" smtClean="0">
                <a:hlinkClick r:id="rId3" tooltip="Холерик"/>
              </a:rPr>
              <a:t>Холерик</a:t>
            </a:r>
            <a:r>
              <a:rPr lang="ru-RU" sz="1600" dirty="0" smtClean="0"/>
              <a:t> </a:t>
            </a:r>
            <a:r>
              <a:rPr lang="ru-RU" sz="1600" dirty="0" err="1" smtClean="0"/>
              <a:t>Бұл </a:t>
            </a:r>
            <a:r>
              <a:rPr lang="ru-RU" sz="1600" dirty="0" smtClean="0"/>
              <a:t>темперамент </a:t>
            </a:r>
            <a:r>
              <a:rPr lang="ru-RU" sz="1600" dirty="0" err="1" smtClean="0"/>
              <a:t>өкілі тездігімен</a:t>
            </a:r>
            <a:r>
              <a:rPr lang="ru-RU" sz="1600" dirty="0" smtClean="0"/>
              <a:t>, </a:t>
            </a:r>
            <a:r>
              <a:rPr lang="ru-RU" sz="1600" dirty="0" err="1" smtClean="0"/>
              <a:t>шапшаңдығымен</a:t>
            </a:r>
            <a:r>
              <a:rPr lang="ru-RU" sz="1600" dirty="0" smtClean="0"/>
              <a:t>, </a:t>
            </a:r>
            <a:r>
              <a:rPr lang="ru-RU" sz="1600" dirty="0" err="1" smtClean="0"/>
              <a:t>ұстамсыздығымен</a:t>
            </a:r>
            <a:r>
              <a:rPr lang="ru-RU" sz="1600" dirty="0" smtClean="0"/>
              <a:t>, </a:t>
            </a:r>
            <a:r>
              <a:rPr lang="ru-RU" sz="1600" dirty="0" err="1" smtClean="0"/>
              <a:t>тым</a:t>
            </a:r>
            <a:r>
              <a:rPr lang="ru-RU" sz="1600" dirty="0" smtClean="0"/>
              <a:t> </a:t>
            </a:r>
            <a:r>
              <a:rPr lang="ru-RU" sz="1600" dirty="0" err="1" smtClean="0"/>
              <a:t>қозғалғыштығымен ерекшеленеді.Адамдармен</a:t>
            </a:r>
            <a:r>
              <a:rPr lang="ru-RU" sz="1600" dirty="0" smtClean="0"/>
              <a:t> </a:t>
            </a:r>
            <a:r>
              <a:rPr lang="ru-RU" sz="1600" dirty="0" err="1" smtClean="0"/>
              <a:t>қарым-қатынаста </a:t>
            </a:r>
            <a:r>
              <a:rPr lang="ru-RU" sz="1600" dirty="0" smtClean="0"/>
              <a:t>тынымсыз,агрессивті,</a:t>
            </a:r>
            <a:r>
              <a:rPr lang="ru-RU" sz="1600" dirty="0" err="1" smtClean="0"/>
              <a:t>шамданғыш болып</a:t>
            </a:r>
            <a:r>
              <a:rPr lang="ru-RU" sz="1600" dirty="0" smtClean="0"/>
              <a:t> </a:t>
            </a:r>
            <a:r>
              <a:rPr lang="ru-RU" sz="1600" dirty="0" err="1" smtClean="0"/>
              <a:t>келеді</a:t>
            </a:r>
            <a:r>
              <a:rPr lang="ru-RU" sz="1600" dirty="0" smtClean="0"/>
              <a:t>. </a:t>
            </a:r>
            <a:r>
              <a:rPr lang="ru-RU" sz="1600" dirty="0" err="1" smtClean="0"/>
              <a:t>темпераментінің жағымды жағы </a:t>
            </a:r>
            <a:r>
              <a:rPr lang="ru-RU" sz="1600" dirty="0" smtClean="0"/>
              <a:t>- </a:t>
            </a:r>
            <a:r>
              <a:rPr lang="ru-RU" sz="1600" dirty="0" err="1" smtClean="0"/>
              <a:t>энергия,белсенділік</a:t>
            </a:r>
            <a:r>
              <a:rPr lang="ru-RU" sz="1600" dirty="0" smtClean="0"/>
              <a:t>, </a:t>
            </a:r>
            <a:r>
              <a:rPr lang="ru-RU" sz="1600" dirty="0" err="1" smtClean="0"/>
              <a:t>Тақтада жауап</a:t>
            </a:r>
            <a:r>
              <a:rPr lang="ru-RU" sz="1600" dirty="0" smtClean="0"/>
              <a:t> </a:t>
            </a:r>
            <a:r>
              <a:rPr lang="ru-RU" sz="1600" dirty="0" err="1" smtClean="0"/>
              <a:t>бергенде</a:t>
            </a:r>
            <a:r>
              <a:rPr lang="ru-RU" sz="1600" dirty="0" smtClean="0"/>
              <a:t> , </a:t>
            </a:r>
            <a:r>
              <a:rPr lang="ru-RU" sz="1600" dirty="0" err="1" smtClean="0"/>
              <a:t>кіші</a:t>
            </a:r>
            <a:r>
              <a:rPr lang="ru-RU" sz="1600" dirty="0" smtClean="0"/>
              <a:t> </a:t>
            </a:r>
            <a:r>
              <a:rPr lang="ru-RU" sz="1600" dirty="0" err="1" smtClean="0"/>
              <a:t>оқушы бір</a:t>
            </a:r>
            <a:r>
              <a:rPr lang="ru-RU" sz="1600" dirty="0" smtClean="0"/>
              <a:t> </a:t>
            </a:r>
            <a:r>
              <a:rPr lang="ru-RU" sz="1600" dirty="0" err="1" smtClean="0"/>
              <a:t>аяқтан екіншісіне</a:t>
            </a:r>
            <a:r>
              <a:rPr lang="ru-RU" sz="1600" dirty="0" smtClean="0"/>
              <a:t> </a:t>
            </a:r>
            <a:r>
              <a:rPr lang="ru-RU" sz="1600" dirty="0" err="1" smtClean="0"/>
              <a:t>ауыстырып</a:t>
            </a:r>
            <a:r>
              <a:rPr lang="ru-RU" sz="1600" dirty="0" smtClean="0"/>
              <a:t> </a:t>
            </a:r>
            <a:r>
              <a:rPr lang="ru-RU" sz="1600" dirty="0" err="1" smtClean="0"/>
              <a:t>тұрады,өте жылдам</a:t>
            </a:r>
            <a:r>
              <a:rPr lang="ru-RU" sz="1600" dirty="0" smtClean="0"/>
              <a:t> </a:t>
            </a:r>
            <a:r>
              <a:rPr lang="ru-RU" sz="1600" dirty="0" err="1" smtClean="0"/>
              <a:t>жауап</a:t>
            </a:r>
            <a:r>
              <a:rPr lang="ru-RU" sz="1600" dirty="0" smtClean="0"/>
              <a:t> </a:t>
            </a:r>
            <a:r>
              <a:rPr lang="ru-RU" sz="1600" dirty="0" err="1" smtClean="0"/>
              <a:t>береді.Ондайлар</a:t>
            </a:r>
            <a:r>
              <a:rPr lang="ru-RU" sz="1600" dirty="0" smtClean="0"/>
              <a:t> тез істеуге,</a:t>
            </a:r>
            <a:r>
              <a:rPr lang="ru-RU" sz="1600" dirty="0" err="1" smtClean="0"/>
              <a:t>үлкен өзгерістерге құлшынып</a:t>
            </a:r>
            <a:r>
              <a:rPr lang="ru-RU" sz="1600" dirty="0" smtClean="0"/>
              <a:t>. </a:t>
            </a:r>
            <a:r>
              <a:rPr lang="ru-RU" sz="1600" dirty="0" err="1" smtClean="0"/>
              <a:t>Бұл оқушы әр нәрсеге құштар, істі</a:t>
            </a:r>
            <a:r>
              <a:rPr lang="ru-RU" sz="1600" dirty="0" smtClean="0"/>
              <a:t> </a:t>
            </a:r>
            <a:r>
              <a:rPr lang="ru-RU" sz="1600" dirty="0" err="1" smtClean="0"/>
              <a:t>бастағанда, </a:t>
            </a:r>
            <a:r>
              <a:rPr lang="ru-RU" sz="1600" dirty="0" smtClean="0"/>
              <a:t>оны </a:t>
            </a:r>
            <a:r>
              <a:rPr lang="ru-RU" sz="1600" dirty="0" err="1" smtClean="0"/>
              <a:t>өте </a:t>
            </a:r>
            <a:r>
              <a:rPr lang="ru-RU" sz="1600" dirty="0" smtClean="0"/>
              <a:t>тез </a:t>
            </a:r>
            <a:r>
              <a:rPr lang="ru-RU" sz="1600" dirty="0" err="1" smtClean="0"/>
              <a:t>және беріліп</a:t>
            </a:r>
            <a:r>
              <a:rPr lang="ru-RU" sz="1600" dirty="0" smtClean="0"/>
              <a:t> </a:t>
            </a:r>
            <a:r>
              <a:rPr lang="ru-RU" sz="1600" dirty="0" err="1" smtClean="0"/>
              <a:t>істейді</a:t>
            </a:r>
            <a:r>
              <a:rPr lang="ru-RU" sz="1600" dirty="0" smtClean="0"/>
              <a:t> де, </a:t>
            </a:r>
            <a:r>
              <a:rPr lang="ru-RU" sz="1600" dirty="0" err="1" smtClean="0"/>
              <a:t>түрлі кедергілерден</a:t>
            </a:r>
            <a:r>
              <a:rPr lang="ru-RU" sz="1600" dirty="0" smtClean="0"/>
              <a:t> </a:t>
            </a:r>
            <a:r>
              <a:rPr lang="ru-RU" sz="1600" dirty="0" err="1" smtClean="0"/>
              <a:t>жеңіл өтеді.</a:t>
            </a:r>
            <a:r>
              <a:rPr lang="ru-RU" sz="1600" dirty="0" smtClean="0"/>
              <a:t> </a:t>
            </a:r>
            <a:br>
              <a:rPr lang="ru-RU" sz="1600" dirty="0" smtClean="0"/>
            </a:br>
            <a:r>
              <a:rPr lang="ru-RU" sz="1600" b="1" dirty="0" smtClean="0">
                <a:hlinkClick r:id="rId4" tooltip="Флегматик"/>
              </a:rPr>
              <a:t> Флегматик</a:t>
            </a:r>
            <a:r>
              <a:rPr lang="ru-RU" sz="1600" dirty="0" smtClean="0"/>
              <a:t> </a:t>
            </a:r>
            <a:r>
              <a:rPr lang="ru-RU" sz="1600" dirty="0" err="1" smtClean="0"/>
              <a:t>Бұл типтің өкілі баяу</a:t>
            </a:r>
            <a:r>
              <a:rPr lang="ru-RU" sz="1600" dirty="0" smtClean="0"/>
              <a:t>, </a:t>
            </a:r>
            <a:r>
              <a:rPr lang="ru-RU" sz="1600" dirty="0" err="1" smtClean="0"/>
              <a:t>байсалды</a:t>
            </a:r>
            <a:r>
              <a:rPr lang="ru-RU" sz="1600" dirty="0" smtClean="0"/>
              <a:t>, </a:t>
            </a:r>
            <a:r>
              <a:rPr lang="ru-RU" sz="1600" dirty="0" err="1" smtClean="0"/>
              <a:t>асықпайды</a:t>
            </a:r>
            <a:r>
              <a:rPr lang="ru-RU" sz="1600" dirty="0" smtClean="0"/>
              <a:t>. </a:t>
            </a:r>
            <a:r>
              <a:rPr lang="ru-RU" sz="1600" dirty="0" err="1" smtClean="0"/>
              <a:t>Істі</a:t>
            </a:r>
            <a:r>
              <a:rPr lang="ru-RU" sz="1600" dirty="0" smtClean="0"/>
              <a:t> </a:t>
            </a:r>
            <a:r>
              <a:rPr lang="ru-RU" sz="1600" dirty="0" err="1" smtClean="0"/>
              <a:t>ойланып</a:t>
            </a:r>
            <a:r>
              <a:rPr lang="ru-RU" sz="1600" dirty="0" smtClean="0"/>
              <a:t>, </a:t>
            </a:r>
            <a:r>
              <a:rPr lang="ru-RU" sz="1600" dirty="0" err="1" smtClean="0"/>
              <a:t>төзімділікпен істейді</a:t>
            </a:r>
            <a:r>
              <a:rPr lang="ru-RU" sz="1600" dirty="0" smtClean="0"/>
              <a:t>. </a:t>
            </a:r>
            <a:r>
              <a:rPr lang="ru-RU" sz="1600" dirty="0" err="1" smtClean="0"/>
              <a:t>Жинақылықты, қалыпты жағдайды ұнатады.</a:t>
            </a:r>
            <a:r>
              <a:rPr lang="ru-RU" sz="1600" dirty="0" smtClean="0"/>
              <a:t> </a:t>
            </a:r>
            <a:r>
              <a:rPr lang="ru-RU" sz="1600" dirty="0" err="1" smtClean="0"/>
              <a:t>Бастаған ісін</a:t>
            </a:r>
            <a:r>
              <a:rPr lang="ru-RU" sz="1600" dirty="0" smtClean="0"/>
              <a:t> </a:t>
            </a:r>
            <a:r>
              <a:rPr lang="ru-RU" sz="1600" dirty="0" err="1" smtClean="0"/>
              <a:t>аяғына дейін</a:t>
            </a:r>
            <a:r>
              <a:rPr lang="ru-RU" sz="1600" dirty="0" smtClean="0"/>
              <a:t> </a:t>
            </a:r>
            <a:r>
              <a:rPr lang="ru-RU" sz="1600" dirty="0" err="1" smtClean="0"/>
              <a:t>жеткізеді</a:t>
            </a:r>
            <a:r>
              <a:rPr lang="ru-RU" sz="1600" dirty="0" smtClean="0"/>
              <a:t>. </a:t>
            </a:r>
            <a:r>
              <a:rPr lang="ru-RU" sz="1600" dirty="0" err="1" smtClean="0"/>
              <a:t>Психикалық процесстер</a:t>
            </a:r>
            <a:r>
              <a:rPr lang="ru-RU" sz="1600" dirty="0" smtClean="0"/>
              <a:t> </a:t>
            </a:r>
            <a:r>
              <a:rPr lang="ru-RU" sz="1600" dirty="0" err="1" smtClean="0"/>
              <a:t>флегматикте</a:t>
            </a:r>
            <a:r>
              <a:rPr lang="ru-RU" sz="1600" dirty="0" smtClean="0"/>
              <a:t> </a:t>
            </a:r>
            <a:r>
              <a:rPr lang="ru-RU" sz="1600" dirty="0" err="1" smtClean="0"/>
              <a:t>баяу</a:t>
            </a:r>
            <a:r>
              <a:rPr lang="ru-RU" sz="1600" dirty="0" smtClean="0"/>
              <a:t> </a:t>
            </a:r>
            <a:r>
              <a:rPr lang="ru-RU" sz="1600" dirty="0" err="1" smtClean="0"/>
              <a:t>жүреді.</a:t>
            </a:r>
            <a:r>
              <a:rPr lang="ru-RU" sz="1600" dirty="0" smtClean="0"/>
              <a:t> </a:t>
            </a:r>
            <a:r>
              <a:rPr lang="ru-RU" sz="1600" dirty="0" err="1" smtClean="0"/>
              <a:t>Кейде</a:t>
            </a:r>
            <a:r>
              <a:rPr lang="ru-RU" sz="1600" dirty="0" smtClean="0"/>
              <a:t> </a:t>
            </a:r>
            <a:r>
              <a:rPr lang="ru-RU" sz="1600" dirty="0" err="1" smtClean="0"/>
              <a:t>флегматиктер</a:t>
            </a:r>
            <a:r>
              <a:rPr lang="ru-RU" sz="1600" dirty="0" smtClean="0"/>
              <a:t> </a:t>
            </a:r>
            <a:r>
              <a:rPr lang="ru-RU" sz="1600" dirty="0" err="1" smtClean="0"/>
              <a:t>жамандықты есте</a:t>
            </a:r>
            <a:r>
              <a:rPr lang="ru-RU" sz="1600" dirty="0" smtClean="0"/>
              <a:t> </a:t>
            </a:r>
            <a:r>
              <a:rPr lang="ru-RU" sz="1600" dirty="0" err="1" smtClean="0"/>
              <a:t>сақтап қалады және ұзақ мерзімге</a:t>
            </a:r>
            <a:r>
              <a:rPr lang="ru-RU" sz="1600" dirty="0" smtClean="0"/>
              <a:t>. </a:t>
            </a:r>
            <a:r>
              <a:rPr lang="ru-RU" sz="1600" dirty="0" err="1" smtClean="0"/>
              <a:t>Адамдармен</a:t>
            </a:r>
            <a:r>
              <a:rPr lang="ru-RU" sz="1600" dirty="0" smtClean="0"/>
              <a:t> </a:t>
            </a:r>
            <a:r>
              <a:rPr lang="ru-RU" sz="1600" dirty="0" err="1" smtClean="0"/>
              <a:t>қарым-қатынаста </a:t>
            </a:r>
            <a:r>
              <a:rPr lang="ru-RU" sz="1600" dirty="0" smtClean="0"/>
              <a:t>флегматик </a:t>
            </a:r>
            <a:r>
              <a:rPr lang="ru-RU" sz="1600" dirty="0" err="1" smtClean="0"/>
              <a:t>бірқалыпты</a:t>
            </a:r>
            <a:r>
              <a:rPr lang="ru-RU" sz="1600" dirty="0" smtClean="0"/>
              <a:t>, </a:t>
            </a:r>
            <a:r>
              <a:rPr lang="ru-RU" sz="1600" dirty="0" err="1" smtClean="0"/>
              <a:t>байыпты</a:t>
            </a:r>
            <a:r>
              <a:rPr lang="ru-RU" sz="1600" dirty="0" smtClean="0"/>
              <a:t>, </a:t>
            </a:r>
            <a:r>
              <a:rPr lang="ru-RU" sz="1600" dirty="0" err="1" smtClean="0"/>
              <a:t>керек</a:t>
            </a:r>
            <a:r>
              <a:rPr lang="ru-RU" sz="1600" dirty="0" smtClean="0"/>
              <a:t> </a:t>
            </a:r>
            <a:r>
              <a:rPr lang="ru-RU" sz="1600" dirty="0" err="1" smtClean="0"/>
              <a:t>жерде</a:t>
            </a:r>
            <a:r>
              <a:rPr lang="ru-RU" sz="1600" dirty="0" smtClean="0"/>
              <a:t> </a:t>
            </a:r>
            <a:r>
              <a:rPr lang="ru-RU" sz="1600" dirty="0" err="1" smtClean="0"/>
              <a:t>тіл</a:t>
            </a:r>
            <a:r>
              <a:rPr lang="ru-RU" sz="1600" dirty="0" smtClean="0"/>
              <a:t> </a:t>
            </a:r>
            <a:r>
              <a:rPr lang="ru-RU" sz="1600" dirty="0" err="1" smtClean="0"/>
              <a:t>табысады</a:t>
            </a:r>
            <a:r>
              <a:rPr lang="ru-RU" sz="1600" dirty="0" smtClean="0"/>
              <a:t>, ал </a:t>
            </a:r>
            <a:r>
              <a:rPr lang="ru-RU" sz="1600" dirty="0" err="1" smtClean="0"/>
              <a:t>орынсыз</a:t>
            </a:r>
            <a:r>
              <a:rPr lang="ru-RU" sz="1600" dirty="0" smtClean="0"/>
              <a:t> </a:t>
            </a:r>
            <a:r>
              <a:rPr lang="ru-RU" sz="1600" dirty="0" err="1" smtClean="0"/>
              <a:t>сөйлемейді</a:t>
            </a:r>
            <a:r>
              <a:rPr lang="ru-RU" sz="1600" dirty="0" smtClean="0"/>
              <a:t>. </a:t>
            </a:r>
            <a:r>
              <a:rPr lang="ru-RU" sz="1600" dirty="0" err="1" smtClean="0"/>
              <a:t>Көңіл- күйі тұрақты.</a:t>
            </a:r>
            <a:r>
              <a:rPr lang="ru-RU" sz="1600" dirty="0" smtClean="0"/>
              <a:t> </a:t>
            </a:r>
            <a:r>
              <a:rPr lang="ru-RU" sz="1600" dirty="0" err="1" smtClean="0"/>
              <a:t>Флегматикті</a:t>
            </a:r>
            <a:r>
              <a:rPr lang="ru-RU" sz="1600" dirty="0" smtClean="0"/>
              <a:t> </a:t>
            </a:r>
            <a:r>
              <a:rPr lang="ru-RU" sz="1600" dirty="0" err="1" smtClean="0"/>
              <a:t>дұрыс тәрбиелегенде іскерлікті,талапшылдықты орнатуға болады</a:t>
            </a:r>
            <a:r>
              <a:rPr lang="ru-RU" sz="1600" dirty="0" smtClean="0"/>
              <a:t>.</a:t>
            </a:r>
            <a:endParaRPr lang="ru-RU" sz="1600" dirty="0"/>
          </a:p>
        </p:txBody>
      </p:sp>
      <p:pic>
        <p:nvPicPr>
          <p:cNvPr id="41986" name="Picture 2" descr="C:\Users\user\Desktop\images (15).jpg"/>
          <p:cNvPicPr>
            <a:picLocks noChangeAspect="1" noChangeArrowheads="1"/>
          </p:cNvPicPr>
          <p:nvPr/>
        </p:nvPicPr>
        <p:blipFill>
          <a:blip r:embed="rId5" cstate="print"/>
          <a:srcRect/>
          <a:stretch>
            <a:fillRect/>
          </a:stretch>
        </p:blipFill>
        <p:spPr bwMode="auto">
          <a:xfrm>
            <a:off x="500034" y="714356"/>
            <a:ext cx="3327919" cy="2214578"/>
          </a:xfrm>
          <a:prstGeom prst="rect">
            <a:avLst/>
          </a:prstGeom>
          <a:ln>
            <a:noFill/>
          </a:ln>
          <a:effectLst>
            <a:softEdge rad="112500"/>
          </a:effectLst>
        </p:spPr>
      </p:pic>
      <p:pic>
        <p:nvPicPr>
          <p:cNvPr id="41987" name="Picture 3" descr="C:\Users\user\Desktop\images (16).jpg"/>
          <p:cNvPicPr>
            <a:picLocks noChangeAspect="1" noChangeArrowheads="1"/>
          </p:cNvPicPr>
          <p:nvPr/>
        </p:nvPicPr>
        <p:blipFill>
          <a:blip r:embed="rId6" cstate="print"/>
          <a:srcRect/>
          <a:stretch>
            <a:fillRect/>
          </a:stretch>
        </p:blipFill>
        <p:spPr bwMode="auto">
          <a:xfrm>
            <a:off x="571472" y="3643314"/>
            <a:ext cx="3124277" cy="1857388"/>
          </a:xfrm>
          <a:prstGeom prst="rect">
            <a:avLst/>
          </a:prstGeom>
          <a:ln>
            <a:noFill/>
          </a:ln>
          <a:effectLst>
            <a:softEdge rad="112500"/>
          </a:effectLst>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357166"/>
            <a:ext cx="5143536" cy="5940444"/>
          </a:xfrm>
        </p:spPr>
        <p:txBody>
          <a:bodyPr>
            <a:normAutofit/>
          </a:bodyPr>
          <a:lstStyle/>
          <a:p>
            <a:r>
              <a:rPr lang="ru-RU" sz="1600" b="1" dirty="0" smtClean="0">
                <a:latin typeface="Times New Roman" pitchFamily="18" charset="0"/>
                <a:cs typeface="Times New Roman" pitchFamily="18" charset="0"/>
                <a:hlinkClick r:id="rId3" tooltip="Сангвиник"/>
              </a:rPr>
              <a:t>Сангвиник</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Бұл </a:t>
            </a:r>
            <a:r>
              <a:rPr lang="ru-RU" sz="1600" dirty="0" smtClean="0">
                <a:latin typeface="Times New Roman" pitchFamily="18" charset="0"/>
                <a:cs typeface="Times New Roman" pitchFamily="18" charset="0"/>
              </a:rPr>
              <a:t>тип </a:t>
            </a:r>
            <a:r>
              <a:rPr lang="ru-RU" sz="1600" dirty="0" err="1" smtClean="0">
                <a:latin typeface="Times New Roman" pitchFamily="18" charset="0"/>
                <a:cs typeface="Times New Roman" pitchFamily="18" charset="0"/>
              </a:rPr>
              <a:t>өкілі- еті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тірі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қабілетті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қозғалғыш</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ақкөңіл және қызу, жеңіл мінезді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ренжігенде</a:t>
            </a:r>
            <a:r>
              <a:rPr lang="ru-RU" sz="1600" dirty="0" smtClean="0">
                <a:latin typeface="Times New Roman" pitchFamily="18" charset="0"/>
                <a:cs typeface="Times New Roman" pitchFamily="18" charset="0"/>
              </a:rPr>
              <a:t> тез </a:t>
            </a:r>
            <a:r>
              <a:rPr lang="ru-RU" sz="1600" dirty="0" err="1" smtClean="0">
                <a:latin typeface="Times New Roman" pitchFamily="18" charset="0"/>
                <a:cs typeface="Times New Roman" pitchFamily="18" charset="0"/>
              </a:rPr>
              <a:t>қайтып </a:t>
            </a:r>
            <a:r>
              <a:rPr lang="ru-RU" sz="1600" dirty="0" smtClean="0">
                <a:latin typeface="Times New Roman" pitchFamily="18" charset="0"/>
                <a:cs typeface="Times New Roman" pitchFamily="18" charset="0"/>
              </a:rPr>
              <a:t>кетеді,</a:t>
            </a:r>
            <a:r>
              <a:rPr lang="ru-RU" sz="1600" dirty="0" err="1" smtClean="0">
                <a:latin typeface="Times New Roman" pitchFamily="18" charset="0"/>
                <a:cs typeface="Times New Roman" pitchFamily="18" charset="0"/>
              </a:rPr>
              <a:t>сәтсіздігін жеңіл өткізеді</a:t>
            </a:r>
            <a:r>
              <a:rPr lang="ru-RU" sz="1600" dirty="0" smtClean="0">
                <a:latin typeface="Times New Roman" pitchFamily="18" charset="0"/>
                <a:cs typeface="Times New Roman" pitchFamily="18" charset="0"/>
              </a:rPr>
              <a:t>. Коллектив </a:t>
            </a:r>
            <a:r>
              <a:rPr lang="ru-RU" sz="1600" dirty="0" err="1" smtClean="0">
                <a:latin typeface="Times New Roman" pitchFamily="18" charset="0"/>
                <a:cs typeface="Times New Roman" pitchFamily="18" charset="0"/>
              </a:rPr>
              <a:t>арасында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жүргенді ұнатады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басқа оқушылармен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тіл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табысады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Қысылып- қымтырылмайды, кісіге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қайырымды..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Достарының арасында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ылғи </a:t>
            </a:r>
            <a:r>
              <a:rPr lang="ru-RU" sz="1600" dirty="0" smtClean="0">
                <a:latin typeface="Times New Roman" pitchFamily="18" charset="0"/>
                <a:cs typeface="Times New Roman" pitchFamily="18" charset="0"/>
              </a:rPr>
              <a:t>да </a:t>
            </a:r>
            <a:r>
              <a:rPr lang="ru-RU" sz="1600" dirty="0" err="1" smtClean="0">
                <a:latin typeface="Times New Roman" pitchFamily="18" charset="0"/>
                <a:cs typeface="Times New Roman" pitchFamily="18" charset="0"/>
              </a:rPr>
              <a:t>сыйлы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және оларға көптеген қызық әңгімелер айтады</a:t>
            </a:r>
            <a:r>
              <a:rPr lang="ru-RU" sz="1600" dirty="0" smtClean="0">
                <a:latin typeface="Times New Roman" pitchFamily="18" charset="0"/>
                <a:cs typeface="Times New Roman" pitchFamily="18" charset="0"/>
              </a:rPr>
              <a:t>. Осы </a:t>
            </a:r>
            <a:r>
              <a:rPr lang="ru-RU" sz="1600" dirty="0" err="1" smtClean="0">
                <a:latin typeface="Times New Roman" pitchFamily="18" charset="0"/>
                <a:cs typeface="Times New Roman" pitchFamily="18" charset="0"/>
              </a:rPr>
              <a:t>оқушы жаңа ортаға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бейімделеді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Егер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берілген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 немесе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тапсырма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жеңіл болса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оқушы </a:t>
            </a:r>
            <a:r>
              <a:rPr lang="ru-RU" sz="1600" dirty="0" smtClean="0">
                <a:latin typeface="Times New Roman" pitchFamily="18" charset="0"/>
                <a:cs typeface="Times New Roman" pitchFamily="18" charset="0"/>
              </a:rPr>
              <a:t>оны тез </a:t>
            </a:r>
            <a:r>
              <a:rPr lang="ru-RU" sz="1600" dirty="0" err="1" smtClean="0">
                <a:latin typeface="Times New Roman" pitchFamily="18" charset="0"/>
                <a:cs typeface="Times New Roman" pitchFamily="18" charset="0"/>
              </a:rPr>
              <a:t>орындайды</a:t>
            </a:r>
            <a:r>
              <a:rPr lang="ru-RU" sz="1600" dirty="0" smtClean="0">
                <a:latin typeface="Times New Roman" pitchFamily="18" charset="0"/>
                <a:cs typeface="Times New Roman" pitchFamily="18" charset="0"/>
              </a:rPr>
              <a:t>, ал </a:t>
            </a:r>
            <a:r>
              <a:rPr lang="ru-RU" sz="1600" dirty="0" err="1" smtClean="0">
                <a:latin typeface="Times New Roman" pitchFamily="18" charset="0"/>
                <a:cs typeface="Times New Roman" pitchFamily="18" charset="0"/>
              </a:rPr>
              <a:t>жұмыс қиын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қытымыр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ұзақ болса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жұмысқа суып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кетеді</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hlinkClick r:id="rId4" tooltip="Меланхолик"/>
              </a:rPr>
              <a:t>Меланхолик</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Бұл </a:t>
            </a:r>
            <a:r>
              <a:rPr lang="ru-RU" sz="1600" dirty="0" smtClean="0">
                <a:latin typeface="Times New Roman" pitchFamily="18" charset="0"/>
                <a:cs typeface="Times New Roman" pitchFamily="18" charset="0"/>
              </a:rPr>
              <a:t>темперамент </a:t>
            </a:r>
            <a:r>
              <a:rPr lang="ru-RU" sz="1600" dirty="0" err="1" smtClean="0">
                <a:latin typeface="Times New Roman" pitchFamily="18" charset="0"/>
                <a:cs typeface="Times New Roman" pitchFamily="18" charset="0"/>
              </a:rPr>
              <a:t>өкілінде психикалық процесстер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өте баяу</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жүреді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Қатты тітіркендіргіштерге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жауап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бере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алмайды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ұзақ және қатты күш түсірсе, олар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 істей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алмайды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өте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шаршайды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қалыпты қоршаған ортада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мысалы,үйде ондай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балалар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өздерін жақсы ұстап, іс-әрекеттерді жақсы орындайды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Эмоциялары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баяу</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туады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тереңдігімен және күштілігімен ерекшеленеді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өте сезімтал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реніштерін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іште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сақтап, оларды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көп ойлай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береді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сондай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қиыншылықтар </a:t>
            </a:r>
            <a:r>
              <a:rPr lang="ru-RU" sz="1600" dirty="0" smtClean="0">
                <a:latin typeface="Times New Roman" pitchFamily="18" charset="0"/>
                <a:cs typeface="Times New Roman" pitchFamily="18" charset="0"/>
              </a:rPr>
              <a:t>бар </a:t>
            </a:r>
            <a:r>
              <a:rPr lang="ru-RU" sz="1600" dirty="0" err="1" smtClean="0">
                <a:latin typeface="Times New Roman" pitchFamily="18" charset="0"/>
                <a:cs typeface="Times New Roman" pitchFamily="18" charset="0"/>
              </a:rPr>
              <a:t>екенін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ешкімге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көрсетпейді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Меланхоликтер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тұйық,таныс емес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адамдармен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сөйлеспейді, жаңа ортада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қатты қысылады</a:t>
            </a:r>
            <a:r>
              <a:rPr lang="ru-RU" sz="1400" dirty="0" err="1" smtClean="0"/>
              <a:t>.</a:t>
            </a:r>
            <a:r>
              <a:rPr lang="ru-RU" sz="1400" dirty="0" smtClean="0"/>
              <a:t> </a:t>
            </a:r>
            <a:endParaRPr lang="ru-RU" sz="1400" dirty="0"/>
          </a:p>
        </p:txBody>
      </p:sp>
      <p:pic>
        <p:nvPicPr>
          <p:cNvPr id="43010" name="Picture 2" descr="C:\Users\user\Desktop\images (17).jpg"/>
          <p:cNvPicPr>
            <a:picLocks noChangeAspect="1" noChangeArrowheads="1"/>
          </p:cNvPicPr>
          <p:nvPr/>
        </p:nvPicPr>
        <p:blipFill>
          <a:blip r:embed="rId5" cstate="print"/>
          <a:srcRect/>
          <a:stretch>
            <a:fillRect/>
          </a:stretch>
        </p:blipFill>
        <p:spPr bwMode="auto">
          <a:xfrm>
            <a:off x="5429256" y="714356"/>
            <a:ext cx="3286148" cy="2186782"/>
          </a:xfrm>
          <a:prstGeom prst="rect">
            <a:avLst/>
          </a:prstGeom>
          <a:ln>
            <a:noFill/>
          </a:ln>
          <a:effectLst>
            <a:softEdge rad="112500"/>
          </a:effectLst>
        </p:spPr>
      </p:pic>
      <p:pic>
        <p:nvPicPr>
          <p:cNvPr id="43011" name="Picture 3" descr="C:\Users\user\Desktop\melanholik.jpg"/>
          <p:cNvPicPr>
            <a:picLocks noChangeAspect="1" noChangeArrowheads="1"/>
          </p:cNvPicPr>
          <p:nvPr/>
        </p:nvPicPr>
        <p:blipFill>
          <a:blip r:embed="rId6" cstate="print"/>
          <a:srcRect/>
          <a:stretch>
            <a:fillRect/>
          </a:stretch>
        </p:blipFill>
        <p:spPr bwMode="auto">
          <a:xfrm>
            <a:off x="5429256" y="3571876"/>
            <a:ext cx="3429601" cy="2279636"/>
          </a:xfrm>
          <a:prstGeom prst="rect">
            <a:avLst/>
          </a:prstGeom>
          <a:ln>
            <a:noFill/>
          </a:ln>
          <a:effectLst>
            <a:softEdge rad="112500"/>
          </a:effectLst>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583254"/>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14. Мінез - әрбір адамның жеке басына тән өзіндік психологиялық қасиеттер мен ерекшеліктердің жиынтығы. Мінездің қасиеттері мен ерекшеліктері әркімде әрқилы жағдайда байқалып, адамның сол жағдайларға қатынасын білдіреді. Мінез – бұл адамның әлеуметтік  мінез-құлқының ерекшелігі, ол әлеуметтік топтағы адамдардың жүктелген ісін орындауда, адам аралық қарым-қатынасында көрініп отырады. Мінез ерекшеліктері адамның даралық, өзіндік психологиялық қасиеттері.</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Мінез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сөзі өмірде және көркем әдебиетте кеңінен қолданылады.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Басқа адамдармен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қатынаса отырып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әр адам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өз мінезі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танытады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және өзгенікін бағалайды.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Күнделікті өмірде қауым мінезді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«жақсы»,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жаман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ауыр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«жеңіл» деп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сипаттайды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Ара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қатынасымыз бұзылған жағдайда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әдетте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Мінезіміз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келіспеді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жауап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береміз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Түрліше мінез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иелері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ұқсас жағдайларда әр-түрлі ірекет</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етеді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күйзеледі.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Егер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келесі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мінезін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жетік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білетін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болсақ, онда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бізге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оның әрекеттерін түсіну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оңайға соғады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ендеше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қатынасудың тиімді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стильін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таңдап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жағдайлардағы әрекет-қылықтарын болжай</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аламыз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pull dir="r"/>
  </p:transition>
</p:sld>
</file>

<file path=ppt/slides/slide67.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614866" cy="6297634"/>
          </a:xfrm>
        </p:spPr>
        <p:txBody>
          <a:bodyPr>
            <a:normAutofit/>
          </a:bodyPr>
          <a:lstStyle/>
          <a:p>
            <a:r>
              <a:rPr lang="ru-RU" sz="1800" dirty="0" err="1" smtClean="0">
                <a:latin typeface="Times New Roman" pitchFamily="18" charset="0"/>
                <a:cs typeface="Times New Roman" pitchFamily="18" charset="0"/>
              </a:rPr>
              <a:t>Мінез</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туралы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алғашқы ғылыми түсініктер ерте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заманнан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келеді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әр адамның өзіндік адамгершілік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қасиеттерінің </a:t>
            </a:r>
            <a:r>
              <a:rPr lang="ru-RU" sz="1800" dirty="0" smtClean="0">
                <a:latin typeface="Times New Roman" pitchFamily="18" charset="0"/>
                <a:cs typeface="Times New Roman" pitchFamily="18" charset="0"/>
              </a:rPr>
              <a:t>мен </a:t>
            </a:r>
            <a:r>
              <a:rPr lang="ru-RU" sz="1800" dirty="0" err="1" smtClean="0">
                <a:latin typeface="Times New Roman" pitchFamily="18" charset="0"/>
                <a:cs typeface="Times New Roman" pitchFamily="18" charset="0"/>
              </a:rPr>
              <a:t>ойларының боларын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сипаттаған Аристотельдің есімімен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байланысты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Оның шәкірті, ежелгі</a:t>
            </a:r>
            <a:r>
              <a:rPr lang="ru-RU" sz="1800" dirty="0" smtClean="0">
                <a:latin typeface="Times New Roman" pitchFamily="18" charset="0"/>
                <a:cs typeface="Times New Roman" pitchFamily="18" charset="0"/>
              </a:rPr>
              <a:t> грек философы Теофраст (</a:t>
            </a:r>
            <a:r>
              <a:rPr lang="ru-RU" sz="1800" dirty="0" err="1" smtClean="0">
                <a:latin typeface="Times New Roman" pitchFamily="18" charset="0"/>
                <a:cs typeface="Times New Roman" pitchFamily="18" charset="0"/>
              </a:rPr>
              <a:t>б.э.д</a:t>
            </a:r>
            <a:r>
              <a:rPr lang="ru-RU" sz="1800" dirty="0" smtClean="0">
                <a:latin typeface="Times New Roman" pitchFamily="18" charset="0"/>
                <a:cs typeface="Times New Roman" pitchFamily="18" charset="0"/>
              </a:rPr>
              <a:t>. 372-287) </a:t>
            </a:r>
            <a:r>
              <a:rPr lang="ru-RU" sz="1800" dirty="0" err="1" smtClean="0">
                <a:latin typeface="Times New Roman" pitchFamily="18" charset="0"/>
                <a:cs typeface="Times New Roman" pitchFamily="18" charset="0"/>
              </a:rPr>
              <a:t>адами</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ерекшеліктерді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жүйелеп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оның </a:t>
            </a:r>
            <a:r>
              <a:rPr lang="ru-RU" sz="1800" dirty="0" smtClean="0">
                <a:latin typeface="Times New Roman" pitchFamily="18" charset="0"/>
                <a:cs typeface="Times New Roman" pitchFamily="18" charset="0"/>
              </a:rPr>
              <a:t>30 </a:t>
            </a:r>
            <a:r>
              <a:rPr lang="ru-RU" sz="1800" dirty="0" err="1" smtClean="0">
                <a:latin typeface="Times New Roman" pitchFamily="18" charset="0"/>
                <a:cs typeface="Times New Roman" pitchFamily="18" charset="0"/>
              </a:rPr>
              <a:t>қасиетін көрсеткен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мысалы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сайқал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жасапмаз</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сөзшең</a:t>
            </a:r>
            <a:r>
              <a:rPr lang="ru-RU" sz="1800" dirty="0" smtClean="0">
                <a:latin typeface="Times New Roman" pitchFamily="18" charset="0"/>
                <a:cs typeface="Times New Roman" pitchFamily="18" charset="0"/>
              </a:rPr>
              <a:t>, т.б. Теофраст </a:t>
            </a:r>
            <a:r>
              <a:rPr lang="ru-RU" sz="1800" dirty="0" err="1" smtClean="0">
                <a:latin typeface="Times New Roman" pitchFamily="18" charset="0"/>
                <a:cs typeface="Times New Roman" pitchFamily="18" charset="0"/>
              </a:rPr>
              <a:t>өзінің </a:t>
            </a:r>
            <a:r>
              <a:rPr lang="ru-RU" sz="1800" dirty="0" smtClean="0">
                <a:latin typeface="Times New Roman" pitchFamily="18" charset="0"/>
                <a:cs typeface="Times New Roman" pitchFamily="18" charset="0"/>
              </a:rPr>
              <a:t>«Этические характеры» тракты </a:t>
            </a:r>
            <a:r>
              <a:rPr lang="ru-RU" sz="1800" dirty="0" err="1" smtClean="0">
                <a:latin typeface="Times New Roman" pitchFamily="18" charset="0"/>
                <a:cs typeface="Times New Roman" pitchFamily="18" charset="0"/>
              </a:rPr>
              <a:t>арқылы ғылымға </a:t>
            </a:r>
            <a:r>
              <a:rPr lang="ru-RU" sz="1800" dirty="0" smtClean="0">
                <a:latin typeface="Times New Roman" pitchFamily="18" charset="0"/>
                <a:cs typeface="Times New Roman" pitchFamily="18" charset="0"/>
              </a:rPr>
              <a:t>«</a:t>
            </a:r>
            <a:r>
              <a:rPr lang="ru-RU" sz="1800" dirty="0" err="1" smtClean="0">
                <a:latin typeface="Times New Roman" pitchFamily="18" charset="0"/>
                <a:cs typeface="Times New Roman" pitchFamily="18" charset="0"/>
              </a:rPr>
              <a:t>мінез</a:t>
            </a:r>
            <a:r>
              <a:rPr lang="ru-RU" sz="1800" dirty="0" smtClean="0">
                <a:latin typeface="Times New Roman" pitchFamily="18" charset="0"/>
                <a:cs typeface="Times New Roman" pitchFamily="18" charset="0"/>
              </a:rPr>
              <a:t>» (грек. с</a:t>
            </a:r>
            <a:r>
              <a:rPr lang="en-US" sz="1800" dirty="0" err="1" smtClean="0">
                <a:latin typeface="Times New Roman" pitchFamily="18" charset="0"/>
                <a:cs typeface="Times New Roman" pitchFamily="18" charset="0"/>
              </a:rPr>
              <a:t>haracter</a:t>
            </a:r>
            <a:r>
              <a:rPr lang="en-US"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қасиет, </a:t>
            </a:r>
            <a:r>
              <a:rPr lang="ru-RU" sz="1800" dirty="0" smtClean="0">
                <a:latin typeface="Times New Roman" pitchFamily="18" charset="0"/>
                <a:cs typeface="Times New Roman" pitchFamily="18" charset="0"/>
              </a:rPr>
              <a:t>сапа) </a:t>
            </a:r>
            <a:r>
              <a:rPr lang="ru-RU" sz="1800" dirty="0" err="1" smtClean="0">
                <a:latin typeface="Times New Roman" pitchFamily="18" charset="0"/>
                <a:cs typeface="Times New Roman" pitchFamily="18" charset="0"/>
              </a:rPr>
              <a:t>терминін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енгізген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Кейіннен</a:t>
            </a:r>
            <a:r>
              <a:rPr lang="ru-RU" sz="1800" dirty="0" smtClean="0">
                <a:latin typeface="Times New Roman" pitchFamily="18" charset="0"/>
                <a:cs typeface="Times New Roman" pitchFamily="18" charset="0"/>
              </a:rPr>
              <a:t>, француз </a:t>
            </a:r>
            <a:r>
              <a:rPr lang="ru-RU" sz="1800" dirty="0" err="1" smtClean="0">
                <a:latin typeface="Times New Roman" pitchFamily="18" charset="0"/>
                <a:cs typeface="Times New Roman" pitchFamily="18" charset="0"/>
              </a:rPr>
              <a:t>жазушысы</a:t>
            </a:r>
            <a:r>
              <a:rPr lang="ru-RU" sz="1800" dirty="0" smtClean="0">
                <a:latin typeface="Times New Roman" pitchFamily="18" charset="0"/>
                <a:cs typeface="Times New Roman" pitchFamily="18" charset="0"/>
              </a:rPr>
              <a:t> Ж. Лабрюйер (1645-1696) </a:t>
            </a:r>
            <a:r>
              <a:rPr lang="ru-RU" sz="1800" dirty="0" err="1" smtClean="0">
                <a:latin typeface="Times New Roman" pitchFamily="18" charset="0"/>
                <a:cs typeface="Times New Roman" pitchFamily="18" charset="0"/>
              </a:rPr>
              <a:t>ұзақ уақыт бойында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зиялы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қауымның қылықтарын бақылай келе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мінездің мыңнан </a:t>
            </a:r>
            <a:r>
              <a:rPr lang="ru-RU" sz="1800" dirty="0" smtClean="0">
                <a:latin typeface="Times New Roman" pitchFamily="18" charset="0"/>
                <a:cs typeface="Times New Roman" pitchFamily="18" charset="0"/>
              </a:rPr>
              <a:t>аса </a:t>
            </a:r>
            <a:r>
              <a:rPr lang="ru-RU" sz="1800" dirty="0" err="1" smtClean="0">
                <a:latin typeface="Times New Roman" pitchFamily="18" charset="0"/>
                <a:cs typeface="Times New Roman" pitchFamily="18" charset="0"/>
              </a:rPr>
              <a:t>типтік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қасиеттірін сипаттаған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Психологияның басты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мақсаты тұлға </a:t>
            </a:r>
            <a:r>
              <a:rPr lang="ru-RU" sz="1800" dirty="0" smtClean="0">
                <a:latin typeface="Times New Roman" pitchFamily="18" charset="0"/>
                <a:cs typeface="Times New Roman" pitchFamily="18" charset="0"/>
              </a:rPr>
              <a:t>мен </a:t>
            </a:r>
            <a:r>
              <a:rPr lang="ru-RU" sz="1800" dirty="0" err="1" smtClean="0">
                <a:latin typeface="Times New Roman" pitchFamily="18" charset="0"/>
                <a:cs typeface="Times New Roman" pitchFamily="18" charset="0"/>
              </a:rPr>
              <a:t>мінезді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зерттеу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деп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есептеген</a:t>
            </a:r>
            <a:r>
              <a:rPr lang="ru-RU" sz="1800" dirty="0" smtClean="0">
                <a:latin typeface="Times New Roman" pitchFamily="18" charset="0"/>
                <a:cs typeface="Times New Roman" pitchFamily="18" charset="0"/>
              </a:rPr>
              <a:t> А.Ф. Лазурский (1874-1917) </a:t>
            </a:r>
            <a:r>
              <a:rPr lang="ru-RU" sz="1800" dirty="0" err="1" smtClean="0">
                <a:latin typeface="Times New Roman" pitchFamily="18" charset="0"/>
                <a:cs typeface="Times New Roman" pitchFamily="18" charset="0"/>
              </a:rPr>
              <a:t>мінездің мәнін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құрылымын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типтерін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және дамуын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қарастыратын </a:t>
            </a:r>
            <a:r>
              <a:rPr lang="ru-RU" sz="1800" dirty="0" smtClean="0">
                <a:latin typeface="Times New Roman" pitchFamily="18" charset="0"/>
                <a:cs typeface="Times New Roman" pitchFamily="18" charset="0"/>
              </a:rPr>
              <a:t>психология </a:t>
            </a:r>
            <a:r>
              <a:rPr lang="ru-RU" sz="1800" dirty="0" err="1" smtClean="0">
                <a:latin typeface="Times New Roman" pitchFamily="18" charset="0"/>
                <a:cs typeface="Times New Roman" pitchFamily="18" charset="0"/>
              </a:rPr>
              <a:t>ғылымының бір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саласы</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мінезнаманы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жасады</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pic>
        <p:nvPicPr>
          <p:cNvPr id="44034" name="Picture 2" descr="C:\Users\user\Desktop\загруженное (21).jpg"/>
          <p:cNvPicPr>
            <a:picLocks noChangeAspect="1" noChangeArrowheads="1"/>
          </p:cNvPicPr>
          <p:nvPr/>
        </p:nvPicPr>
        <p:blipFill>
          <a:blip r:embed="rId2" cstate="print"/>
          <a:srcRect/>
          <a:stretch>
            <a:fillRect/>
          </a:stretch>
        </p:blipFill>
        <p:spPr bwMode="auto">
          <a:xfrm>
            <a:off x="5143504" y="214290"/>
            <a:ext cx="1838325" cy="2486025"/>
          </a:xfrm>
          <a:prstGeom prst="rect">
            <a:avLst/>
          </a:prstGeom>
          <a:ln>
            <a:noFill/>
          </a:ln>
          <a:effectLst>
            <a:softEdge rad="112500"/>
          </a:effectLst>
        </p:spPr>
      </p:pic>
      <p:pic>
        <p:nvPicPr>
          <p:cNvPr id="44035" name="Picture 3" descr="C:\Users\user\Desktop\загруженное (22).jpg"/>
          <p:cNvPicPr>
            <a:picLocks noChangeAspect="1" noChangeArrowheads="1"/>
          </p:cNvPicPr>
          <p:nvPr/>
        </p:nvPicPr>
        <p:blipFill>
          <a:blip r:embed="rId3" cstate="print"/>
          <a:srcRect/>
          <a:stretch>
            <a:fillRect/>
          </a:stretch>
        </p:blipFill>
        <p:spPr bwMode="auto">
          <a:xfrm>
            <a:off x="7072330" y="2214554"/>
            <a:ext cx="1857375" cy="2457450"/>
          </a:xfrm>
          <a:prstGeom prst="rect">
            <a:avLst/>
          </a:prstGeom>
          <a:ln>
            <a:noFill/>
          </a:ln>
          <a:effectLst>
            <a:softEdge rad="112500"/>
          </a:effectLst>
        </p:spPr>
      </p:pic>
      <p:pic>
        <p:nvPicPr>
          <p:cNvPr id="44036" name="Picture 4" descr="C:\Users\user\Desktop\загруженное (23).jpg"/>
          <p:cNvPicPr>
            <a:picLocks noChangeAspect="1" noChangeArrowheads="1"/>
          </p:cNvPicPr>
          <p:nvPr/>
        </p:nvPicPr>
        <p:blipFill>
          <a:blip r:embed="rId4" cstate="print"/>
          <a:srcRect/>
          <a:stretch>
            <a:fillRect/>
          </a:stretch>
        </p:blipFill>
        <p:spPr bwMode="auto">
          <a:xfrm>
            <a:off x="5143504" y="4143380"/>
            <a:ext cx="1847850" cy="2476500"/>
          </a:xfrm>
          <a:prstGeom prst="rect">
            <a:avLst/>
          </a:prstGeom>
          <a:ln>
            <a:noFill/>
          </a:ln>
          <a:effectLst>
            <a:softEdge rad="112500"/>
          </a:effectLst>
        </p:spPr>
      </p:pic>
    </p:spTree>
  </p:cSld>
  <p:clrMapOvr>
    <a:masterClrMapping/>
  </p:clrMapOvr>
  <p:transition>
    <p:dissolve/>
  </p:transition>
</p:sld>
</file>

<file path=ppt/slides/slide68.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97568"/>
          </a:xfrm>
        </p:spPr>
        <p:txBody>
          <a:bodyPr>
            <a:normAutofit/>
          </a:bodyPr>
          <a:lstStyle/>
          <a:p>
            <a:r>
              <a:rPr lang="ru-RU" sz="2000" dirty="0" smtClean="0">
                <a:effectLst>
                  <a:outerShdw blurRad="38100" dist="38100" dir="2700000" algn="tl">
                    <a:srgbClr val="000000">
                      <a:alpha val="43137"/>
                    </a:srgbClr>
                  </a:outerShdw>
                </a:effectLst>
              </a:rPr>
              <a:t>К.К. Платонов </a:t>
            </a:r>
            <a:r>
              <a:rPr lang="ru-RU" sz="2000" dirty="0" err="1" smtClean="0">
                <a:effectLst>
                  <a:outerShdw blurRad="38100" dist="38100" dir="2700000" algn="tl">
                    <a:srgbClr val="000000">
                      <a:alpha val="43137"/>
                    </a:srgbClr>
                  </a:outerShdw>
                </a:effectLst>
              </a:rPr>
              <a:t>мінез</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сапаларының үш басты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ерекшелігін</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анықтаған</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олар</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айқын көрінуі керек</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басқа қасиеттерімен тығыз байланыста</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болуы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тиіс</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және әрекеттің әр түрінде жүйелі көрініп отыруы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қажет</a:t>
            </a:r>
            <a:r>
              <a:rPr lang="ru-RU" sz="2000" dirty="0" smtClean="0">
                <a:effectLst>
                  <a:outerShdw blurRad="38100" dist="38100" dir="2700000" algn="tl">
                    <a:srgbClr val="000000">
                      <a:alpha val="43137"/>
                    </a:srgbClr>
                  </a:outerShdw>
                </a:effectLst>
              </a:rPr>
              <a:t>.</a:t>
            </a:r>
            <a:br>
              <a:rPr lang="ru-RU" sz="2000" dirty="0" smtClean="0">
                <a:effectLst>
                  <a:outerShdw blurRad="38100" dist="38100" dir="2700000" algn="tl">
                    <a:srgbClr val="000000">
                      <a:alpha val="43137"/>
                    </a:srgbClr>
                  </a:outerShdw>
                </a:effectLst>
              </a:rPr>
            </a:br>
            <a:r>
              <a:rPr lang="ru-RU" sz="2000" dirty="0" err="1" smtClean="0">
                <a:effectLst>
                  <a:outerShdw blurRad="38100" dist="38100" dir="2700000" algn="tl">
                    <a:srgbClr val="000000">
                      <a:alpha val="43137"/>
                    </a:srgbClr>
                  </a:outerShdw>
                </a:effectLst>
              </a:rPr>
              <a:t>«Тұлға сипаты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және </a:t>
            </a:r>
            <a:r>
              <a:rPr lang="ru-RU" sz="2000" dirty="0" smtClean="0">
                <a:effectLst>
                  <a:outerShdw blurRad="38100" dist="38100" dir="2700000" algn="tl">
                    <a:srgbClr val="000000">
                      <a:alpha val="43137"/>
                    </a:srgbClr>
                  </a:outerShdw>
                </a:effectLst>
              </a:rPr>
              <a:t>«</a:t>
            </a:r>
            <a:r>
              <a:rPr lang="ru-RU" sz="2000" dirty="0" err="1" smtClean="0">
                <a:effectLst>
                  <a:outerShdw blurRad="38100" dist="38100" dir="2700000" algn="tl">
                    <a:srgbClr val="000000">
                      <a:alpha val="43137"/>
                    </a:srgbClr>
                  </a:outerShdw>
                </a:effectLst>
              </a:rPr>
              <a:t>мінез</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сапалары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ұғымдары, көбінекей синонимдер</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ретінде</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қолданыады, алайда</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оларды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айыра</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білуіміз</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керек</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Психологиялық түсінік ретінде</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тұлға, өзінің бір</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ғана құраушы бөлігі болып</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табылатын</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мінезге</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қарағанда әлдеқайда ауқымды.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Тұлғаның өзегі </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қажеттілікті-мотивациялық аймақ.</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Жетекші</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мотивтер</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құндылықтар және мақсаттар тұлға бағыттылығын анықтайды.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Тұлға сипатының құрамына оның бағыттылығын анықтайтын қасиеттері енеді</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Өзінің басты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құндылықтарына қол жеткізу</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үшін адам</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түрліше мінез</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сапаларын</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таныта</a:t>
            </a:r>
            <a:r>
              <a:rPr lang="ru-RU" sz="2000" dirty="0" smtClean="0">
                <a:effectLst>
                  <a:outerShdw blurRad="38100" dist="38100" dir="2700000" algn="tl">
                    <a:srgbClr val="000000">
                      <a:alpha val="43137"/>
                    </a:srgbClr>
                  </a:outerShdw>
                </a:effectLst>
              </a:rPr>
              <a:t> не </a:t>
            </a:r>
            <a:r>
              <a:rPr lang="ru-RU" sz="2000" dirty="0" err="1" smtClean="0">
                <a:effectLst>
                  <a:outerShdw blurRad="38100" dist="38100" dir="2700000" algn="tl">
                    <a:srgbClr val="000000">
                      <a:alpha val="43137"/>
                    </a:srgbClr>
                  </a:outerShdw>
                </a:effectLst>
              </a:rPr>
              <a:t>оларды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өзгерте алады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Сондықтан, тұлға мінезге</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қарағанда әлдеқайда жоғары </a:t>
            </a:r>
            <a:r>
              <a:rPr lang="ru-RU" sz="2000" dirty="0" smtClean="0">
                <a:effectLst>
                  <a:outerShdw blurRad="38100" dist="38100" dir="2700000" algn="tl">
                    <a:srgbClr val="000000">
                      <a:alpha val="43137"/>
                    </a:srgbClr>
                  </a:outerShdw>
                </a:effectLst>
              </a:rPr>
              <a:t>инстанция.</a:t>
            </a:r>
            <a:br>
              <a:rPr lang="ru-RU" sz="2000" dirty="0" smtClean="0">
                <a:effectLst>
                  <a:outerShdw blurRad="38100" dist="38100" dir="2700000" algn="tl">
                    <a:srgbClr val="000000">
                      <a:alpha val="43137"/>
                    </a:srgbClr>
                  </a:outerShdw>
                </a:effectLst>
              </a:rPr>
            </a:br>
            <a:endParaRPr lang="ru-RU" sz="2000" dirty="0">
              <a:effectLst>
                <a:outerShdw blurRad="38100" dist="38100" dir="2700000" algn="tl">
                  <a:srgbClr val="000000">
                    <a:alpha val="43137"/>
                  </a:srgbClr>
                </a:outerShdw>
              </a:effectLst>
            </a:endParaRPr>
          </a:p>
        </p:txBody>
      </p:sp>
    </p:spTree>
  </p:cSld>
  <p:clrMapOvr>
    <a:masterClrMapping/>
  </p:clrMapOvr>
  <p:transition>
    <p:wheel spokes="2"/>
  </p:transition>
</p:sld>
</file>

<file path=ppt/slides/slide69.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6011882"/>
          </a:xfrm>
        </p:spPr>
        <p:txBody>
          <a:bodyPr>
            <a:normAutofit fontScale="90000"/>
          </a:bodyPr>
          <a:lstStyle/>
          <a:p>
            <a:r>
              <a:rPr lang="ru-RU" sz="1800" dirty="0" smtClean="0">
                <a:effectLst>
                  <a:outerShdw blurRad="38100" dist="38100" dir="2700000" algn="tl">
                    <a:srgbClr val="000000">
                      <a:alpha val="43137"/>
                    </a:srgbClr>
                  </a:outerShdw>
                </a:effectLst>
              </a:rPr>
              <a:t>Адам </a:t>
            </a:r>
            <a:r>
              <a:rPr lang="ru-RU" sz="1800" dirty="0" err="1" smtClean="0">
                <a:effectLst>
                  <a:outerShdw blurRad="38100" dist="38100" dir="2700000" algn="tl">
                    <a:srgbClr val="000000">
                      <a:alpha val="43137"/>
                    </a:srgbClr>
                  </a:outerShdw>
                </a:effectLst>
              </a:rPr>
              <a:t>өмірі қарым-қатынасқан адамдарымен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тәрбие алу</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жағдайларымен ерекшеленеді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Сонымен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қатар даралық дамудың табиғи алғышарттары </a:t>
            </a:r>
            <a:r>
              <a:rPr lang="ru-RU" sz="1800" dirty="0" smtClean="0">
                <a:effectLst>
                  <a:outerShdw blurRad="38100" dist="38100" dir="2700000" algn="tl">
                    <a:srgbClr val="000000">
                      <a:alpha val="43137"/>
                    </a:srgbClr>
                  </a:outerShdw>
                </a:effectLst>
              </a:rPr>
              <a:t>да </a:t>
            </a:r>
            <a:r>
              <a:rPr lang="ru-RU" sz="1800" dirty="0" err="1" smtClean="0">
                <a:effectLst>
                  <a:outerShdw blurRad="38100" dist="38100" dir="2700000" algn="tl">
                    <a:srgbClr val="000000">
                      <a:alpha val="43137"/>
                    </a:srgbClr>
                  </a:outerShdw>
                </a:effectLst>
              </a:rPr>
              <a:t>әр түрлі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Сондықтан, әр адамда</a:t>
            </a:r>
            <a:r>
              <a:rPr lang="ru-RU" sz="1800" dirty="0" smtClean="0">
                <a:effectLst>
                  <a:outerShdw blurRad="38100" dist="38100" dir="2700000" algn="tl">
                    <a:srgbClr val="000000">
                      <a:alpha val="43137"/>
                    </a:srgbClr>
                  </a:outerShdw>
                </a:effectLst>
              </a:rPr>
              <a:t> тек </a:t>
            </a:r>
            <a:r>
              <a:rPr lang="ru-RU" sz="1800" dirty="0" err="1" smtClean="0">
                <a:effectLst>
                  <a:outerShdw blurRad="38100" dist="38100" dir="2700000" algn="tl">
                    <a:srgbClr val="000000">
                      <a:alpha val="43137"/>
                    </a:srgbClr>
                  </a:outerShdw>
                </a:effectLst>
              </a:rPr>
              <a:t>өзіне ғана тән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қайталанбас мінез</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бітістері</a:t>
            </a:r>
            <a:r>
              <a:rPr lang="ru-RU" sz="1800" dirty="0" smtClean="0">
                <a:effectLst>
                  <a:outerShdw blurRad="38100" dist="38100" dir="2700000" algn="tl">
                    <a:srgbClr val="000000">
                      <a:alpha val="43137"/>
                    </a:srgbClr>
                  </a:outerShdw>
                </a:effectLst>
              </a:rPr>
              <a:t> мен </a:t>
            </a:r>
            <a:r>
              <a:rPr lang="ru-RU" sz="1800" dirty="0" err="1" smtClean="0">
                <a:effectLst>
                  <a:outerShdw blurRad="38100" dist="38100" dir="2700000" algn="tl">
                    <a:srgbClr val="000000">
                      <a:alpha val="43137"/>
                    </a:srgbClr>
                  </a:outerShdw>
                </a:effectLst>
              </a:rPr>
              <a:t>сапаларының бірлігі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қалыптасады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Алайда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мінез</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даралық ерекшелік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көрсеткіші болуымен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қоса, басқа адамдармен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ортақ қырларымен танымал</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Ұқсас жағдайларда, бір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ортада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өмір сүретін адамдар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үшін типтік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мінез</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бітістері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тән.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Мәселен, бұрынырақта еліміздегі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адамдарға нұсқаумен жүру, енжарлық, тәртіптілік тән болса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қазірде өзбетті, тәуелсіз, бастамашыл</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адамдар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жиі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кезігеді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Осыған қоса, қоғамның әр мүшесі басқа нақты бір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топтың мүшесі болып</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табылады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ол</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отбасы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оқу тобы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өндіріс ұжымы, түрліше ресми</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емес</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топтар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Олардың әрқайсы адамның мінезінде</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өзіндік рең қалдырады.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Мінездің мәні </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даралық және типтік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ерекшеліктердің бірлігінде</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Кез-келген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қатынас мінезқалыптастырушы болмайды</a:t>
            </a:r>
            <a:r>
              <a:rPr lang="ru-RU" sz="1800" dirty="0" smtClean="0">
                <a:effectLst>
                  <a:outerShdw blurRad="38100" dist="38100" dir="2700000" algn="tl">
                    <a:srgbClr val="000000">
                      <a:alpha val="43137"/>
                    </a:srgbClr>
                  </a:outerShdw>
                </a:effectLst>
              </a:rPr>
              <a:t>, тек </a:t>
            </a:r>
            <a:r>
              <a:rPr lang="ru-RU" sz="1800" dirty="0" err="1" smtClean="0">
                <a:effectLst>
                  <a:outerShdw blurRad="38100" dist="38100" dir="2700000" algn="tl">
                    <a:srgbClr val="000000">
                      <a:alpha val="43137"/>
                    </a:srgbClr>
                  </a:outerShdw>
                </a:effectLst>
              </a:rPr>
              <a:t>өмірлік маңызды қажеттіліктерді қанағаттандырумен байланысты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материалды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және рухани</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қажеттіліктермен байланыстылары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ғана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Ең алдымен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бұл қоғамға, басқа адамдарға, еңбекке, өзіне, заттарға қатынасы.</a:t>
            </a:r>
            <a:r>
              <a:rPr lang="ru-RU" sz="1800" dirty="0" smtClean="0">
                <a:effectLst>
                  <a:outerShdw blurRad="38100" dist="38100" dir="2700000" algn="tl">
                    <a:srgbClr val="000000">
                      <a:alpha val="43137"/>
                    </a:srgbClr>
                  </a:outerShdw>
                </a:effectLst>
              </a:rPr>
              <a:t/>
            </a:r>
            <a:br>
              <a:rPr lang="ru-RU" sz="1800" dirty="0" smtClean="0">
                <a:effectLst>
                  <a:outerShdw blurRad="38100" dist="38100" dir="2700000" algn="tl">
                    <a:srgbClr val="000000">
                      <a:alpha val="43137"/>
                    </a:srgbClr>
                  </a:outerShdw>
                </a:effectLst>
              </a:rPr>
            </a:br>
            <a:r>
              <a:rPr lang="ru-RU" sz="1800" dirty="0" err="1" smtClean="0">
                <a:effectLst>
                  <a:outerShdw blurRad="38100" dist="38100" dir="2700000" algn="tl">
                    <a:srgbClr val="000000">
                      <a:alpha val="43137"/>
                    </a:srgbClr>
                  </a:outerShdw>
                </a:effectLst>
              </a:rPr>
              <a:t>Қоғамға және өзге адамдарға қатынас адамгершілік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қасиеттерді қалыптастырады.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Ізгіліктілік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шыншылдық, әділеттілік </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адамгершілік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дамудың жоғары сатысын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сипаттайды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Өзімшілдік, қатігездік, жалғандық, керісінше</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мінездегі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адамгершіліктің таяздығына көрсеткіш.</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Басқа адамдармен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қатынаста коммуникативті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қатынастар ерекше</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орын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алады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мейірмандық, елгезектік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сезімталдық, ашықтық, шыншылдық, сыпайылық.</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Мұндай мінез</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сапаларының иегері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түрліше жағдайларда тиімді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қарым-қатынаста </a:t>
            </a:r>
            <a:r>
              <a:rPr lang="ru-RU" sz="1800" dirty="0" smtClean="0">
                <a:effectLst>
                  <a:outerShdw blurRad="38100" dist="38100" dir="2700000" algn="tl">
                    <a:srgbClr val="000000">
                      <a:alpha val="43137"/>
                    </a:srgbClr>
                  </a:outerShdw>
                </a:effectLst>
              </a:rPr>
              <a:t>бола </a:t>
            </a:r>
            <a:r>
              <a:rPr lang="ru-RU" sz="1800" dirty="0" err="1" smtClean="0">
                <a:effectLst>
                  <a:outerShdw blurRad="38100" dist="38100" dir="2700000" algn="tl">
                    <a:srgbClr val="000000">
                      <a:alpha val="43137"/>
                    </a:srgbClr>
                  </a:outerShdw>
                </a:effectLst>
              </a:rPr>
              <a:t>алады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отбасында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жұмыста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әрәптестерімен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достарымен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Олар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әлеуметтік-мәдени айырмашылықтарға қатысты туындайтын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психологиялық бөгеттерді, </a:t>
            </a:r>
            <a:r>
              <a:rPr lang="ru-RU" sz="1800" dirty="0" smtClean="0">
                <a:effectLst>
                  <a:outerShdw blurRad="38100" dist="38100" dir="2700000" algn="tl">
                    <a:srgbClr val="000000">
                      <a:alpha val="43137"/>
                    </a:srgbClr>
                  </a:outerShdw>
                </a:effectLst>
              </a:rPr>
              <a:t>не </a:t>
            </a:r>
            <a:r>
              <a:rPr lang="ru-RU" sz="1800" dirty="0" err="1" smtClean="0">
                <a:effectLst>
                  <a:outerShdw blurRad="38100" dist="38100" dir="2700000" algn="tl">
                    <a:srgbClr val="000000">
                      <a:alpha val="43137"/>
                    </a:srgbClr>
                  </a:outerShdw>
                </a:effectLst>
              </a:rPr>
              <a:t>қарым-қатынас барысында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пайда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болған негативті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сезімдерді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мысалы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сенімсіздік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қызғаныш</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жаратпаушылықты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оңай жеңеді</a:t>
            </a:r>
            <a:r>
              <a:rPr lang="ru-RU" sz="1800" dirty="0" smtClean="0">
                <a:effectLst>
                  <a:outerShdw blurRad="38100" dist="38100" dir="2700000" algn="tl">
                    <a:srgbClr val="000000">
                      <a:alpha val="43137"/>
                    </a:srgbClr>
                  </a:outerShdw>
                </a:effectLst>
              </a:rPr>
              <a:t>.</a:t>
            </a:r>
            <a:br>
              <a:rPr lang="ru-RU" sz="1800" dirty="0" smtClean="0">
                <a:effectLst>
                  <a:outerShdw blurRad="38100" dist="38100" dir="2700000" algn="tl">
                    <a:srgbClr val="000000">
                      <a:alpha val="43137"/>
                    </a:srgbClr>
                  </a:outerShdw>
                </a:effectLst>
              </a:rPr>
            </a:br>
            <a:endParaRPr lang="ru-RU" sz="1800" dirty="0">
              <a:effectLst>
                <a:outerShdw blurRad="38100" dist="38100" dir="2700000" algn="tl">
                  <a:srgbClr val="000000">
                    <a:alpha val="43137"/>
                  </a:srgbClr>
                </a:outerShdw>
              </a:effectLst>
            </a:endParaRP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58204" cy="6226196"/>
          </a:xfrm>
        </p:spPr>
        <p:txBody>
          <a:bodyPr>
            <a:normAutofit fontScale="90000"/>
          </a:bodyPr>
          <a:lstStyle/>
          <a:p>
            <a:r>
              <a:rPr lang="kk-KZ" sz="2400" dirty="0" smtClean="0">
                <a:latin typeface="Calibri" pitchFamily="34" charset="0"/>
                <a:ea typeface="Times New Roman" pitchFamily="18" charset="0"/>
                <a:cs typeface="Times New Roman" pitchFamily="18" charset="0"/>
              </a:rPr>
              <a:t/>
            </a:r>
            <a:br>
              <a:rPr lang="kk-KZ" sz="2400" dirty="0" smtClean="0">
                <a:latin typeface="Calibri" pitchFamily="34" charset="0"/>
                <a:ea typeface="Times New Roman" pitchFamily="18" charset="0"/>
                <a:cs typeface="Times New Roman" pitchFamily="18" charset="0"/>
              </a:rPr>
            </a:br>
            <a:r>
              <a:rPr lang="kk-KZ" sz="2400" dirty="0" smtClean="0">
                <a:latin typeface="Calibri" pitchFamily="34" charset="0"/>
                <a:ea typeface="Times New Roman" pitchFamily="18" charset="0"/>
                <a:cs typeface="Times New Roman" pitchFamily="18" charset="0"/>
              </a:rPr>
              <a:t/>
            </a:r>
            <a:br>
              <a:rPr lang="kk-KZ" sz="2400" dirty="0" smtClean="0">
                <a:latin typeface="Calibri" pitchFamily="34" charset="0"/>
                <a:ea typeface="Times New Roman" pitchFamily="18" charset="0"/>
                <a:cs typeface="Times New Roman" pitchFamily="18" charset="0"/>
              </a:rPr>
            </a:br>
            <a:r>
              <a:rPr lang="kk-KZ" sz="2400" dirty="0" smtClean="0">
                <a:latin typeface="Calibri" pitchFamily="34" charset="0"/>
                <a:ea typeface="Times New Roman" pitchFamily="18" charset="0"/>
                <a:cs typeface="Times New Roman" pitchFamily="18" charset="0"/>
              </a:rPr>
              <a:t/>
            </a:r>
            <a:br>
              <a:rPr lang="kk-KZ" sz="2400" dirty="0" smtClean="0">
                <a:latin typeface="Calibri" pitchFamily="34" charset="0"/>
                <a:ea typeface="Times New Roman" pitchFamily="18" charset="0"/>
                <a:cs typeface="Times New Roman" pitchFamily="18" charset="0"/>
              </a:rPr>
            </a:br>
            <a:r>
              <a:rPr lang="kk-KZ" sz="2400" dirty="0" smtClean="0">
                <a:latin typeface="Calibri" pitchFamily="34" charset="0"/>
                <a:ea typeface="Times New Roman" pitchFamily="18" charset="0"/>
                <a:cs typeface="Times New Roman" pitchFamily="18" charset="0"/>
              </a:rPr>
              <a:t/>
            </a:r>
            <a:br>
              <a:rPr lang="kk-KZ" sz="2400" dirty="0" smtClean="0">
                <a:latin typeface="Calibri" pitchFamily="34" charset="0"/>
                <a:ea typeface="Times New Roman" pitchFamily="18" charset="0"/>
                <a:cs typeface="Times New Roman" pitchFamily="18" charset="0"/>
              </a:rPr>
            </a:br>
            <a:r>
              <a:rPr lang="kk-KZ" sz="2700"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Іс - әрекет тек бірғана мотив үшін іске аспайтынын айта кету керек. Кез келген ерекше іс-әрекет мотивтердің жиынтығына негізделуі мүмкін. Мотивтердің бірі әрдайым жетекші, ал екіншісі тұрлаусыз болады. Осы тұрлаусыз мотивтер ынталандыдру-мотиві болып келеді.  </a:t>
            </a:r>
            <a:br>
              <a:rPr lang="kk-KZ" sz="2700"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br>
            <a:r>
              <a:rPr lang="kk-KZ" sz="2700" dirty="0" smtClean="0">
                <a:effectLst>
                  <a:outerShdw blurRad="38100" dist="38100" dir="2700000" algn="tl">
                    <a:srgbClr val="000000">
                      <a:alpha val="43137"/>
                    </a:srgbClr>
                  </a:outerShdw>
                </a:effectLst>
                <a:latin typeface="Times New Roman" pitchFamily="18" charset="0"/>
                <a:cs typeface="Times New Roman" pitchFamily="18" charset="0"/>
              </a:rPr>
              <a:t>Мотивтер мақсаттың қалыптасуымен әрекеттерді туғызады. Біз атап кеткендей, мақсат әрқашанда саналы болады, ал мотивтің өзін екі үлкен классқа бөлуге болады: іс - әрекеттің саналы және санасыз мотивтері. Мысалы: саналы мотивтерге өмір мақсаттарын жатқызуға болады. Бұл мақсат –мотивтер. Мұндай мотивтердің болуы үлкен адамдардың көпшілігіне тән. келесі класқа мотивтердің көпшілгі жатады. Белгілі жасқа дейін кез келген мотивтер санасыз болып келуін айта кету керек.</a:t>
            </a:r>
            <a:r>
              <a:rPr lang="ru-RU" sz="3600" dirty="0" smtClean="0"/>
              <a:t/>
            </a:r>
            <a:br>
              <a:rPr lang="ru-RU" sz="3600" dirty="0" smtClean="0"/>
            </a:br>
            <a:r>
              <a:rPr lang="kk-KZ" sz="3600" dirty="0" smtClean="0">
                <a:latin typeface="Arial" pitchFamily="34" charset="0"/>
                <a:cs typeface="Arial" pitchFamily="34" charset="0"/>
              </a:rPr>
              <a:t/>
            </a:r>
            <a:br>
              <a:rPr lang="kk-KZ" sz="3600" dirty="0" smtClean="0">
                <a:latin typeface="Arial" pitchFamily="34" charset="0"/>
                <a:cs typeface="Arial" pitchFamily="34" charset="0"/>
              </a:rPr>
            </a:br>
            <a:r>
              <a:rPr lang="kk-KZ" sz="2400" dirty="0" smtClean="0"/>
              <a:t/>
            </a:r>
            <a:br>
              <a:rPr lang="kk-KZ" sz="2400" dirty="0" smtClean="0"/>
            </a:br>
            <a:r>
              <a:rPr lang="ru-RU" dirty="0" smtClean="0"/>
              <a:t/>
            </a:r>
            <a:br>
              <a:rPr lang="ru-RU" dirty="0" smtClean="0"/>
            </a:br>
            <a:endParaRPr lang="ru-RU" dirty="0"/>
          </a:p>
        </p:txBody>
      </p:sp>
    </p:spTree>
  </p:cSld>
  <p:clrMapOvr>
    <a:masterClrMapping/>
  </p:clrMapOvr>
  <p:transition>
    <p:wipe dir="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kk-KZ" sz="2000" dirty="0" smtClean="0"/>
              <a:t>19 ғасырда фрнацуз алымы А. Бен мінезді тек психологиялық ерекшелік, дара адамның ақыл ойы мен сезімінің және ерік ерекшелгінің қасиеті  деп санады. Т. Рибо мінезді сезім мен ерік ерекшелігі десе, ал орыс дәрігері және педагогы П.Ф. Лесгафт ерік қасиеті деді. И. Кант мінезді темпераментпен салыстыра отырып, оны адамның жүе пайда болатын қаситеі деп анықтады. Сондай-ақ ол адамның даралық қасиеттеріндегі туа пайда ьолатын ерекшеліктері мен жүре пайда болатын ерекшеліктерді бөліп көрсетті. Ал Малапер Фуле, т.б. мінездің туа пайда болуымен қатар жүре пайда болатын ерекшеліктері де бар еді</a:t>
            </a:r>
            <a:endParaRPr lang="ru-RU" sz="2000" dirty="0"/>
          </a:p>
        </p:txBody>
      </p:sp>
    </p:spTree>
  </p:cSld>
  <p:clrMapOvr>
    <a:masterClrMapping/>
  </p:clrMapOvr>
  <p:transition>
    <p:split orient="vert"/>
  </p:transition>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6000" r="-2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97568"/>
          </a:xfrm>
        </p:spPr>
        <p:txBody>
          <a:bodyPr>
            <a:noAutofit/>
          </a:bodyPr>
          <a:lstStyle/>
          <a:p>
            <a:r>
              <a:rPr lang="ru-RU" sz="2000" dirty="0" err="1" smtClean="0">
                <a:solidFill>
                  <a:schemeClr val="bg1"/>
                </a:solidFill>
              </a:rPr>
              <a:t>Тәжірибеде «қабілет» сөзінің алуан</a:t>
            </a:r>
            <a:r>
              <a:rPr lang="ru-RU" sz="2000" dirty="0" smtClean="0">
                <a:solidFill>
                  <a:schemeClr val="bg1"/>
                </a:solidFill>
              </a:rPr>
              <a:t> </a:t>
            </a:r>
            <a:r>
              <a:rPr lang="ru-RU" sz="2000" dirty="0" err="1" smtClean="0">
                <a:solidFill>
                  <a:schemeClr val="bg1"/>
                </a:solidFill>
              </a:rPr>
              <a:t>түрлі салада</a:t>
            </a:r>
            <a:r>
              <a:rPr lang="ru-RU" sz="2000" dirty="0" smtClean="0">
                <a:solidFill>
                  <a:schemeClr val="bg1"/>
                </a:solidFill>
              </a:rPr>
              <a:t> </a:t>
            </a:r>
            <a:r>
              <a:rPr lang="ru-RU" sz="2000" dirty="0" err="1" smtClean="0">
                <a:solidFill>
                  <a:schemeClr val="bg1"/>
                </a:solidFill>
              </a:rPr>
              <a:t>кең қолданыста қолданылатын сөз екенін</a:t>
            </a:r>
            <a:r>
              <a:rPr lang="ru-RU" sz="2000" dirty="0" smtClean="0">
                <a:solidFill>
                  <a:schemeClr val="bg1"/>
                </a:solidFill>
              </a:rPr>
              <a:t> </a:t>
            </a:r>
            <a:r>
              <a:rPr lang="ru-RU" sz="2000" dirty="0" err="1" smtClean="0">
                <a:solidFill>
                  <a:schemeClr val="bg1"/>
                </a:solidFill>
              </a:rPr>
              <a:t>атап</a:t>
            </a:r>
            <a:r>
              <a:rPr lang="ru-RU" sz="2000" dirty="0" smtClean="0">
                <a:solidFill>
                  <a:schemeClr val="bg1"/>
                </a:solidFill>
              </a:rPr>
              <a:t> </a:t>
            </a:r>
            <a:r>
              <a:rPr lang="ru-RU" sz="2000" dirty="0" err="1" smtClean="0">
                <a:solidFill>
                  <a:schemeClr val="bg1"/>
                </a:solidFill>
              </a:rPr>
              <a:t>өтуіміз керек</a:t>
            </a:r>
            <a:r>
              <a:rPr lang="ru-RU" sz="2000" dirty="0" smtClean="0">
                <a:solidFill>
                  <a:schemeClr val="bg1"/>
                </a:solidFill>
              </a:rPr>
              <a:t>. </a:t>
            </a:r>
            <a:r>
              <a:rPr lang="ru-RU" sz="2000" dirty="0" err="1" smtClean="0">
                <a:solidFill>
                  <a:schemeClr val="bg1"/>
                </a:solidFill>
              </a:rPr>
              <a:t>Әдетте, қабілетпен қандай </a:t>
            </a:r>
            <a:r>
              <a:rPr lang="ru-RU" sz="2000" dirty="0" smtClean="0">
                <a:solidFill>
                  <a:schemeClr val="bg1"/>
                </a:solidFill>
              </a:rPr>
              <a:t>да </a:t>
            </a:r>
            <a:r>
              <a:rPr lang="ru-RU" sz="2000" dirty="0" err="1" smtClean="0">
                <a:solidFill>
                  <a:schemeClr val="bg1"/>
                </a:solidFill>
              </a:rPr>
              <a:t>бір</a:t>
            </a:r>
            <a:r>
              <a:rPr lang="ru-RU" sz="2000" dirty="0" smtClean="0">
                <a:solidFill>
                  <a:schemeClr val="bg1"/>
                </a:solidFill>
              </a:rPr>
              <a:t> </a:t>
            </a:r>
            <a:r>
              <a:rPr lang="ru-RU" sz="2000" dirty="0" err="1" smtClean="0">
                <a:solidFill>
                  <a:schemeClr val="bg1"/>
                </a:solidFill>
              </a:rPr>
              <a:t>немесе</a:t>
            </a:r>
            <a:r>
              <a:rPr lang="ru-RU" sz="2000" dirty="0" smtClean="0">
                <a:solidFill>
                  <a:schemeClr val="bg1"/>
                </a:solidFill>
              </a:rPr>
              <a:t> </a:t>
            </a:r>
            <a:r>
              <a:rPr lang="ru-RU" sz="2000" dirty="0" err="1" smtClean="0">
                <a:solidFill>
                  <a:schemeClr val="bg1"/>
                </a:solidFill>
              </a:rPr>
              <a:t>бірнеше</a:t>
            </a:r>
            <a:r>
              <a:rPr lang="ru-RU" sz="2000" dirty="0" smtClean="0">
                <a:solidFill>
                  <a:schemeClr val="bg1"/>
                </a:solidFill>
              </a:rPr>
              <a:t> </a:t>
            </a:r>
            <a:r>
              <a:rPr lang="ru-RU" sz="2000" dirty="0" err="1" smtClean="0">
                <a:solidFill>
                  <a:schemeClr val="bg1"/>
                </a:solidFill>
              </a:rPr>
              <a:t>іс-әрекеттің табысты</a:t>
            </a:r>
            <a:r>
              <a:rPr lang="ru-RU" sz="2000" dirty="0" smtClean="0">
                <a:solidFill>
                  <a:schemeClr val="bg1"/>
                </a:solidFill>
              </a:rPr>
              <a:t> </a:t>
            </a:r>
            <a:r>
              <a:rPr lang="ru-RU" sz="2000" dirty="0" err="1" smtClean="0">
                <a:solidFill>
                  <a:schemeClr val="bg1"/>
                </a:solidFill>
              </a:rPr>
              <a:t>орындалу</a:t>
            </a:r>
            <a:r>
              <a:rPr lang="ru-RU" sz="2000" dirty="0" smtClean="0">
                <a:solidFill>
                  <a:schemeClr val="bg1"/>
                </a:solidFill>
              </a:rPr>
              <a:t> </a:t>
            </a:r>
            <a:r>
              <a:rPr lang="ru-RU" sz="2000" dirty="0" err="1" smtClean="0">
                <a:solidFill>
                  <a:schemeClr val="bg1"/>
                </a:solidFill>
              </a:rPr>
              <a:t>шарттары</a:t>
            </a:r>
            <a:r>
              <a:rPr lang="ru-RU" sz="2000" dirty="0" smtClean="0">
                <a:solidFill>
                  <a:schemeClr val="bg1"/>
                </a:solidFill>
              </a:rPr>
              <a:t> </a:t>
            </a:r>
            <a:r>
              <a:rPr lang="ru-RU" sz="2000" dirty="0" err="1" smtClean="0">
                <a:solidFill>
                  <a:schemeClr val="bg1"/>
                </a:solidFill>
              </a:rPr>
              <a:t>болып</a:t>
            </a:r>
            <a:r>
              <a:rPr lang="ru-RU" sz="2000" dirty="0" smtClean="0">
                <a:solidFill>
                  <a:schemeClr val="bg1"/>
                </a:solidFill>
              </a:rPr>
              <a:t> </a:t>
            </a:r>
            <a:r>
              <a:rPr lang="ru-RU" sz="2000" dirty="0" err="1" smtClean="0">
                <a:solidFill>
                  <a:schemeClr val="bg1"/>
                </a:solidFill>
              </a:rPr>
              <a:t>табылатын</a:t>
            </a:r>
            <a:r>
              <a:rPr lang="ru-RU" sz="2000" dirty="0" smtClean="0">
                <a:solidFill>
                  <a:schemeClr val="bg1"/>
                </a:solidFill>
              </a:rPr>
              <a:t> </a:t>
            </a:r>
            <a:r>
              <a:rPr lang="ru-RU" sz="2000" dirty="0" err="1" smtClean="0">
                <a:solidFill>
                  <a:schemeClr val="bg1"/>
                </a:solidFill>
              </a:rPr>
              <a:t>дербес</a:t>
            </a:r>
            <a:r>
              <a:rPr lang="ru-RU" sz="2000" dirty="0" smtClean="0">
                <a:solidFill>
                  <a:schemeClr val="bg1"/>
                </a:solidFill>
              </a:rPr>
              <a:t> </a:t>
            </a:r>
            <a:r>
              <a:rPr lang="ru-RU" sz="2000" dirty="0" err="1" smtClean="0">
                <a:solidFill>
                  <a:schemeClr val="bg1"/>
                </a:solidFill>
              </a:rPr>
              <a:t>ерекшеліктер</a:t>
            </a:r>
            <a:r>
              <a:rPr lang="ru-RU" sz="2000" dirty="0" smtClean="0">
                <a:solidFill>
                  <a:schemeClr val="bg1"/>
                </a:solidFill>
              </a:rPr>
              <a:t> </a:t>
            </a:r>
            <a:r>
              <a:rPr lang="ru-RU" sz="2000" dirty="0" err="1" smtClean="0">
                <a:solidFill>
                  <a:schemeClr val="bg1"/>
                </a:solidFill>
              </a:rPr>
              <a:t>түсіндіріледі</a:t>
            </a:r>
            <a:r>
              <a:rPr lang="ru-RU" sz="2000" dirty="0" smtClean="0">
                <a:solidFill>
                  <a:schemeClr val="bg1"/>
                </a:solidFill>
              </a:rPr>
              <a:t>. </a:t>
            </a:r>
            <a:r>
              <a:rPr lang="ru-RU" sz="2000" dirty="0" err="1" smtClean="0">
                <a:solidFill>
                  <a:schemeClr val="bg1"/>
                </a:solidFill>
              </a:rPr>
              <a:t>Алайда</a:t>
            </a:r>
            <a:r>
              <a:rPr lang="ru-RU" sz="2000" dirty="0" smtClean="0">
                <a:solidFill>
                  <a:schemeClr val="bg1"/>
                </a:solidFill>
              </a:rPr>
              <a:t> </a:t>
            </a:r>
            <a:r>
              <a:rPr lang="ru-RU" sz="2000" dirty="0" err="1" smtClean="0">
                <a:solidFill>
                  <a:schemeClr val="bg1"/>
                </a:solidFill>
              </a:rPr>
              <a:t>«қабілет» термині</a:t>
            </a:r>
            <a:r>
              <a:rPr lang="ru-RU" sz="2000" dirty="0" smtClean="0">
                <a:solidFill>
                  <a:schemeClr val="bg1"/>
                </a:solidFill>
              </a:rPr>
              <a:t> </a:t>
            </a:r>
            <a:r>
              <a:rPr lang="ru-RU" sz="2000" dirty="0" err="1" smtClean="0">
                <a:solidFill>
                  <a:schemeClr val="bg1"/>
                </a:solidFill>
              </a:rPr>
              <a:t>психологияда</a:t>
            </a:r>
            <a:r>
              <a:rPr lang="ru-RU" sz="2000" dirty="0" smtClean="0">
                <a:solidFill>
                  <a:schemeClr val="bg1"/>
                </a:solidFill>
              </a:rPr>
              <a:t> </a:t>
            </a:r>
            <a:r>
              <a:rPr lang="ru-RU" sz="2000" dirty="0" err="1" smtClean="0">
                <a:solidFill>
                  <a:schemeClr val="bg1"/>
                </a:solidFill>
              </a:rPr>
              <a:t>оның бұрыннан және кеңінен қолданғанына қарамастан, көптеген авторлар</a:t>
            </a:r>
            <a:r>
              <a:rPr lang="ru-RU" sz="2000" dirty="0" smtClean="0">
                <a:solidFill>
                  <a:schemeClr val="bg1"/>
                </a:solidFill>
              </a:rPr>
              <a:t> </a:t>
            </a:r>
            <a:r>
              <a:rPr lang="ru-RU" sz="2000" dirty="0" err="1" smtClean="0">
                <a:solidFill>
                  <a:schemeClr val="bg1"/>
                </a:solidFill>
              </a:rPr>
              <a:t>бірнеше</a:t>
            </a:r>
            <a:r>
              <a:rPr lang="ru-RU" sz="2000" dirty="0" smtClean="0">
                <a:solidFill>
                  <a:schemeClr val="bg1"/>
                </a:solidFill>
              </a:rPr>
              <a:t> </a:t>
            </a:r>
            <a:r>
              <a:rPr lang="ru-RU" sz="2000" dirty="0" err="1" smtClean="0">
                <a:solidFill>
                  <a:schemeClr val="bg1"/>
                </a:solidFill>
              </a:rPr>
              <a:t>тмәнде түсіндіреді.</a:t>
            </a:r>
            <a:r>
              <a:rPr lang="ru-RU" sz="2000" dirty="0" smtClean="0">
                <a:solidFill>
                  <a:schemeClr val="bg1"/>
                </a:solidFill>
              </a:rPr>
              <a:t> </a:t>
            </a:r>
            <a:r>
              <a:rPr lang="ru-RU" sz="2000" dirty="0" err="1" smtClean="0">
                <a:solidFill>
                  <a:schemeClr val="bg1"/>
                </a:solidFill>
              </a:rPr>
              <a:t>Егер</a:t>
            </a:r>
            <a:r>
              <a:rPr lang="ru-RU" sz="2000" dirty="0" smtClean="0">
                <a:solidFill>
                  <a:schemeClr val="bg1"/>
                </a:solidFill>
              </a:rPr>
              <a:t> </a:t>
            </a:r>
            <a:r>
              <a:rPr lang="ru-RU" sz="2000" dirty="0" err="1" smtClean="0">
                <a:solidFill>
                  <a:schemeClr val="bg1"/>
                </a:solidFill>
              </a:rPr>
              <a:t>қазіргі кездегі</a:t>
            </a:r>
            <a:r>
              <a:rPr lang="ru-RU" sz="2000" dirty="0" smtClean="0">
                <a:solidFill>
                  <a:schemeClr val="bg1"/>
                </a:solidFill>
              </a:rPr>
              <a:t> </a:t>
            </a:r>
            <a:r>
              <a:rPr lang="ru-RU" sz="2000" dirty="0" err="1" smtClean="0">
                <a:solidFill>
                  <a:schemeClr val="bg1"/>
                </a:solidFill>
              </a:rPr>
              <a:t>қабілетті зерттеу</a:t>
            </a:r>
            <a:r>
              <a:rPr lang="ru-RU" sz="2000" dirty="0" smtClean="0">
                <a:solidFill>
                  <a:schemeClr val="bg1"/>
                </a:solidFill>
              </a:rPr>
              <a:t> </a:t>
            </a:r>
            <a:r>
              <a:rPr lang="ru-RU" sz="2000" dirty="0" err="1" smtClean="0">
                <a:solidFill>
                  <a:schemeClr val="bg1"/>
                </a:solidFill>
              </a:rPr>
              <a:t>барлы</a:t>
            </a:r>
            <a:r>
              <a:rPr lang="ru-RU" sz="2000" dirty="0" smtClean="0">
                <a:solidFill>
                  <a:schemeClr val="bg1"/>
                </a:solidFill>
              </a:rPr>
              <a:t> </a:t>
            </a:r>
            <a:r>
              <a:rPr lang="ru-RU" sz="2000" dirty="0" err="1" smtClean="0">
                <a:solidFill>
                  <a:schemeClr val="bg1"/>
                </a:solidFill>
              </a:rPr>
              <a:t>мүмкін нұсқаларды жинақтаса, онда</a:t>
            </a:r>
            <a:r>
              <a:rPr lang="ru-RU" sz="2000" dirty="0" smtClean="0">
                <a:solidFill>
                  <a:schemeClr val="bg1"/>
                </a:solidFill>
              </a:rPr>
              <a:t> </a:t>
            </a:r>
            <a:r>
              <a:rPr lang="ru-RU" sz="2000" dirty="0" err="1" smtClean="0">
                <a:solidFill>
                  <a:schemeClr val="bg1"/>
                </a:solidFill>
              </a:rPr>
              <a:t>оларды</a:t>
            </a:r>
            <a:r>
              <a:rPr lang="ru-RU" sz="2000" dirty="0" smtClean="0">
                <a:solidFill>
                  <a:schemeClr val="bg1"/>
                </a:solidFill>
              </a:rPr>
              <a:t> </a:t>
            </a:r>
            <a:r>
              <a:rPr lang="ru-RU" sz="2000" dirty="0" err="1" smtClean="0">
                <a:solidFill>
                  <a:schemeClr val="bg1"/>
                </a:solidFill>
              </a:rPr>
              <a:t>үш негізгі</a:t>
            </a:r>
            <a:r>
              <a:rPr lang="ru-RU" sz="2000" dirty="0" smtClean="0">
                <a:solidFill>
                  <a:schemeClr val="bg1"/>
                </a:solidFill>
              </a:rPr>
              <a:t> тике </a:t>
            </a:r>
            <a:r>
              <a:rPr lang="ru-RU" sz="2000" dirty="0" err="1" smtClean="0">
                <a:solidFill>
                  <a:schemeClr val="bg1"/>
                </a:solidFill>
              </a:rPr>
              <a:t>бөлуге болады</a:t>
            </a:r>
            <a:r>
              <a:rPr lang="ru-RU" sz="2000" dirty="0" smtClean="0">
                <a:solidFill>
                  <a:schemeClr val="bg1"/>
                </a:solidFill>
              </a:rPr>
              <a:t>. </a:t>
            </a:r>
            <a:r>
              <a:rPr lang="ru-RU" sz="2000" dirty="0" err="1" smtClean="0">
                <a:solidFill>
                  <a:schemeClr val="bg1"/>
                </a:solidFill>
              </a:rPr>
              <a:t>Бірінші</a:t>
            </a:r>
            <a:r>
              <a:rPr lang="ru-RU" sz="2000" dirty="0" smtClean="0">
                <a:solidFill>
                  <a:schemeClr val="bg1"/>
                </a:solidFill>
              </a:rPr>
              <a:t> </a:t>
            </a:r>
            <a:r>
              <a:rPr lang="ru-RU" sz="2000" dirty="0" err="1" smtClean="0">
                <a:solidFill>
                  <a:schemeClr val="bg1"/>
                </a:solidFill>
              </a:rPr>
              <a:t>жағдайда, қабілетпен барлық мүмкін психикалық процестер</a:t>
            </a:r>
            <a:r>
              <a:rPr lang="ru-RU" sz="2000" dirty="0" smtClean="0">
                <a:solidFill>
                  <a:schemeClr val="bg1"/>
                </a:solidFill>
              </a:rPr>
              <a:t> мен </a:t>
            </a:r>
            <a:r>
              <a:rPr lang="ru-RU" sz="2000" dirty="0" err="1" smtClean="0">
                <a:solidFill>
                  <a:schemeClr val="bg1"/>
                </a:solidFill>
              </a:rPr>
              <a:t>жағдайлардың жиынтығы түсіндірілед</a:t>
            </a:r>
            <a:r>
              <a:rPr lang="ru-RU" sz="2000" dirty="0" smtClean="0">
                <a:solidFill>
                  <a:schemeClr val="bg1"/>
                </a:solidFill>
              </a:rPr>
              <a:t>. </a:t>
            </a:r>
            <a:r>
              <a:rPr lang="ru-RU" sz="2000" dirty="0" err="1" smtClean="0">
                <a:solidFill>
                  <a:schemeClr val="bg1"/>
                </a:solidFill>
              </a:rPr>
              <a:t>Бұл қабілет терминінің неғұрлым кеңірек және ең көне түсіндірмесі.</a:t>
            </a:r>
            <a:r>
              <a:rPr lang="ru-RU" sz="2000" dirty="0" smtClean="0">
                <a:solidFill>
                  <a:schemeClr val="bg1"/>
                </a:solidFill>
              </a:rPr>
              <a:t> </a:t>
            </a:r>
            <a:r>
              <a:rPr lang="ru-RU" sz="2000" dirty="0" err="1" smtClean="0">
                <a:solidFill>
                  <a:schemeClr val="bg1"/>
                </a:solidFill>
              </a:rPr>
              <a:t>Екіншіден</a:t>
            </a:r>
            <a:r>
              <a:rPr lang="ru-RU" sz="2000" dirty="0" smtClean="0">
                <a:solidFill>
                  <a:schemeClr val="bg1"/>
                </a:solidFill>
              </a:rPr>
              <a:t>, </a:t>
            </a:r>
            <a:r>
              <a:rPr lang="ru-RU" sz="2000" dirty="0" err="1" smtClean="0">
                <a:solidFill>
                  <a:schemeClr val="bg1"/>
                </a:solidFill>
              </a:rPr>
              <a:t>қабілетпен іс-әрекеттің </a:t>
            </a:r>
            <a:r>
              <a:rPr lang="ru-RU" sz="2000" dirty="0" smtClean="0">
                <a:solidFill>
                  <a:schemeClr val="bg1"/>
                </a:solidFill>
              </a:rPr>
              <a:t>сан </a:t>
            </a:r>
            <a:r>
              <a:rPr lang="ru-RU" sz="2000" dirty="0" err="1" smtClean="0">
                <a:solidFill>
                  <a:schemeClr val="bg1"/>
                </a:solidFill>
              </a:rPr>
              <a:t>алуан</a:t>
            </a:r>
            <a:r>
              <a:rPr lang="ru-RU" sz="2000" dirty="0" smtClean="0">
                <a:solidFill>
                  <a:schemeClr val="bg1"/>
                </a:solidFill>
              </a:rPr>
              <a:t> </a:t>
            </a:r>
            <a:r>
              <a:rPr lang="ru-RU" sz="2000" dirty="0" err="1" smtClean="0">
                <a:solidFill>
                  <a:schemeClr val="bg1"/>
                </a:solidFill>
              </a:rPr>
              <a:t>түрлерін адамдардың табысты</a:t>
            </a:r>
            <a:r>
              <a:rPr lang="ru-RU" sz="2000" dirty="0" smtClean="0">
                <a:solidFill>
                  <a:schemeClr val="bg1"/>
                </a:solidFill>
              </a:rPr>
              <a:t> </a:t>
            </a:r>
            <a:r>
              <a:rPr lang="ru-RU" sz="2000" dirty="0" err="1" smtClean="0">
                <a:solidFill>
                  <a:schemeClr val="bg1"/>
                </a:solidFill>
              </a:rPr>
              <a:t>орындауын</a:t>
            </a:r>
            <a:r>
              <a:rPr lang="ru-RU" sz="2000" dirty="0" smtClean="0">
                <a:solidFill>
                  <a:schemeClr val="bg1"/>
                </a:solidFill>
              </a:rPr>
              <a:t> </a:t>
            </a:r>
            <a:r>
              <a:rPr lang="ru-RU" sz="2000" dirty="0" err="1" smtClean="0">
                <a:solidFill>
                  <a:schemeClr val="bg1"/>
                </a:solidFill>
              </a:rPr>
              <a:t>қамтамасыз ететініскелік</a:t>
            </a:r>
            <a:r>
              <a:rPr lang="ru-RU" sz="2000" dirty="0" smtClean="0">
                <a:solidFill>
                  <a:schemeClr val="bg1"/>
                </a:solidFill>
              </a:rPr>
              <a:t> пен </a:t>
            </a:r>
            <a:r>
              <a:rPr lang="ru-RU" sz="2000" dirty="0" err="1" smtClean="0">
                <a:solidFill>
                  <a:schemeClr val="bg1"/>
                </a:solidFill>
              </a:rPr>
              <a:t>дағдылар</a:t>
            </a:r>
            <a:r>
              <a:rPr lang="ru-RU" sz="2000" dirty="0" smtClean="0">
                <a:solidFill>
                  <a:schemeClr val="bg1"/>
                </a:solidFill>
              </a:rPr>
              <a:t>, </a:t>
            </a:r>
            <a:r>
              <a:rPr lang="ru-RU" sz="2000" dirty="0" err="1" smtClean="0">
                <a:solidFill>
                  <a:schemeClr val="bg1"/>
                </a:solidFill>
              </a:rPr>
              <a:t>жалпы</a:t>
            </a:r>
            <a:r>
              <a:rPr lang="ru-RU" sz="2000" dirty="0" smtClean="0">
                <a:solidFill>
                  <a:schemeClr val="bg1"/>
                </a:solidFill>
              </a:rPr>
              <a:t> </a:t>
            </a:r>
            <a:r>
              <a:rPr lang="ru-RU" sz="2000" dirty="0" err="1" smtClean="0">
                <a:solidFill>
                  <a:schemeClr val="bg1"/>
                </a:solidFill>
              </a:rPr>
              <a:t>және арнайы</a:t>
            </a:r>
            <a:r>
              <a:rPr lang="ru-RU" sz="2000" dirty="0" smtClean="0">
                <a:solidFill>
                  <a:schemeClr val="bg1"/>
                </a:solidFill>
              </a:rPr>
              <a:t> </a:t>
            </a:r>
            <a:r>
              <a:rPr lang="ru-RU" sz="2000" dirty="0" err="1" smtClean="0">
                <a:solidFill>
                  <a:schemeClr val="bg1"/>
                </a:solidFill>
              </a:rPr>
              <a:t>білімнің дамуының жоғары деңгейі түсіндіріледі</a:t>
            </a:r>
            <a:r>
              <a:rPr lang="ru-RU" sz="2000" dirty="0" smtClean="0">
                <a:solidFill>
                  <a:schemeClr val="bg1"/>
                </a:solidFill>
              </a:rPr>
              <a:t>. </a:t>
            </a:r>
            <a:r>
              <a:rPr lang="ru-RU" sz="2000" dirty="0" err="1" smtClean="0">
                <a:solidFill>
                  <a:schemeClr val="bg1"/>
                </a:solidFill>
              </a:rPr>
              <a:t>Аталмыш</a:t>
            </a:r>
            <a:r>
              <a:rPr lang="ru-RU" sz="2000" dirty="0" smtClean="0">
                <a:solidFill>
                  <a:schemeClr val="bg1"/>
                </a:solidFill>
              </a:rPr>
              <a:t> </a:t>
            </a:r>
            <a:r>
              <a:rPr lang="ru-RU" sz="2000" dirty="0" err="1" smtClean="0">
                <a:solidFill>
                  <a:schemeClr val="bg1"/>
                </a:solidFill>
              </a:rPr>
              <a:t>анықтама </a:t>
            </a:r>
            <a:r>
              <a:rPr lang="ru-RU" sz="2000" dirty="0" smtClean="0">
                <a:solidFill>
                  <a:schemeClr val="bg1"/>
                </a:solidFill>
              </a:rPr>
              <a:t>XVII-XIX </a:t>
            </a:r>
            <a:r>
              <a:rPr lang="ru-RU" sz="2000" dirty="0" err="1" smtClean="0">
                <a:solidFill>
                  <a:schemeClr val="bg1"/>
                </a:solidFill>
              </a:rPr>
              <a:t>ғасырдың психологиясында</a:t>
            </a:r>
            <a:r>
              <a:rPr lang="ru-RU" sz="2000" dirty="0" smtClean="0">
                <a:solidFill>
                  <a:schemeClr val="bg1"/>
                </a:solidFill>
              </a:rPr>
              <a:t> </a:t>
            </a:r>
            <a:r>
              <a:rPr lang="ru-RU" sz="2000" dirty="0" err="1" smtClean="0">
                <a:solidFill>
                  <a:schemeClr val="bg1"/>
                </a:solidFill>
              </a:rPr>
              <a:t>пайда</a:t>
            </a:r>
            <a:r>
              <a:rPr lang="ru-RU" sz="2000" dirty="0" smtClean="0">
                <a:solidFill>
                  <a:schemeClr val="bg1"/>
                </a:solidFill>
              </a:rPr>
              <a:t> </a:t>
            </a:r>
            <a:r>
              <a:rPr lang="ru-RU" sz="2000" dirty="0" err="1" smtClean="0">
                <a:solidFill>
                  <a:schemeClr val="bg1"/>
                </a:solidFill>
              </a:rPr>
              <a:t>болып</a:t>
            </a:r>
            <a:r>
              <a:rPr lang="ru-RU" sz="2000" dirty="0" smtClean="0">
                <a:solidFill>
                  <a:schemeClr val="bg1"/>
                </a:solidFill>
              </a:rPr>
              <a:t>, </a:t>
            </a:r>
            <a:r>
              <a:rPr lang="ru-RU" sz="2000" dirty="0" err="1" smtClean="0">
                <a:solidFill>
                  <a:schemeClr val="bg1"/>
                </a:solidFill>
              </a:rPr>
              <a:t>қабылданған және қазіргі кезде</a:t>
            </a:r>
            <a:r>
              <a:rPr lang="ru-RU" sz="2000" dirty="0" smtClean="0">
                <a:solidFill>
                  <a:schemeClr val="bg1"/>
                </a:solidFill>
              </a:rPr>
              <a:t> де </a:t>
            </a:r>
            <a:r>
              <a:rPr lang="ru-RU" sz="2000" dirty="0" err="1" smtClean="0">
                <a:solidFill>
                  <a:schemeClr val="bg1"/>
                </a:solidFill>
              </a:rPr>
              <a:t>жеткілікті</a:t>
            </a:r>
            <a:r>
              <a:rPr lang="ru-RU" sz="2000" dirty="0" smtClean="0">
                <a:solidFill>
                  <a:schemeClr val="bg1"/>
                </a:solidFill>
              </a:rPr>
              <a:t> </a:t>
            </a:r>
            <a:r>
              <a:rPr lang="ru-RU" sz="2000" dirty="0" err="1" smtClean="0">
                <a:solidFill>
                  <a:schemeClr val="bg1"/>
                </a:solidFill>
              </a:rPr>
              <a:t>дәрежеде жиі</a:t>
            </a:r>
            <a:r>
              <a:rPr lang="ru-RU" sz="2000" dirty="0" smtClean="0">
                <a:solidFill>
                  <a:schemeClr val="bg1"/>
                </a:solidFill>
              </a:rPr>
              <a:t> </a:t>
            </a:r>
            <a:r>
              <a:rPr lang="ru-RU" sz="2000" dirty="0" err="1" smtClean="0">
                <a:solidFill>
                  <a:schemeClr val="bg1"/>
                </a:solidFill>
              </a:rPr>
              <a:t>кездеседі</a:t>
            </a:r>
            <a:r>
              <a:rPr lang="ru-RU" sz="2000" dirty="0" smtClean="0">
                <a:solidFill>
                  <a:schemeClr val="bg1"/>
                </a:solidFill>
              </a:rPr>
              <a:t>. </a:t>
            </a:r>
            <a:r>
              <a:rPr lang="ru-RU" sz="2000" dirty="0" err="1" smtClean="0">
                <a:solidFill>
                  <a:schemeClr val="bg1"/>
                </a:solidFill>
              </a:rPr>
              <a:t>Үшіншіден, бұл біліммен</a:t>
            </a:r>
            <a:r>
              <a:rPr lang="ru-RU" sz="2000" dirty="0" smtClean="0">
                <a:solidFill>
                  <a:schemeClr val="bg1"/>
                </a:solidFill>
              </a:rPr>
              <a:t>, </a:t>
            </a:r>
            <a:r>
              <a:rPr lang="ru-RU" sz="2000" dirty="0" err="1" smtClean="0">
                <a:solidFill>
                  <a:schemeClr val="bg1"/>
                </a:solidFill>
              </a:rPr>
              <a:t>іскерлікпен</a:t>
            </a:r>
            <a:r>
              <a:rPr lang="ru-RU" sz="2000" dirty="0" smtClean="0">
                <a:solidFill>
                  <a:schemeClr val="bg1"/>
                </a:solidFill>
              </a:rPr>
              <a:t> </a:t>
            </a:r>
            <a:r>
              <a:rPr lang="ru-RU" sz="2000" dirty="0" err="1" smtClean="0">
                <a:solidFill>
                  <a:schemeClr val="bg1"/>
                </a:solidFill>
              </a:rPr>
              <a:t>және дағдымен сәйкес келмейтін</a:t>
            </a:r>
            <a:r>
              <a:rPr lang="ru-RU" sz="2000" dirty="0" smtClean="0">
                <a:solidFill>
                  <a:schemeClr val="bg1"/>
                </a:solidFill>
              </a:rPr>
              <a:t>, тек </a:t>
            </a:r>
            <a:r>
              <a:rPr lang="ru-RU" sz="2000" dirty="0" err="1" smtClean="0">
                <a:solidFill>
                  <a:schemeClr val="bg1"/>
                </a:solidFill>
              </a:rPr>
              <a:t>ғана олардың тәжірибеде тиімді</a:t>
            </a:r>
            <a:r>
              <a:rPr lang="ru-RU" sz="2000" dirty="0" smtClean="0">
                <a:solidFill>
                  <a:schemeClr val="bg1"/>
                </a:solidFill>
              </a:rPr>
              <a:t> </a:t>
            </a:r>
            <a:r>
              <a:rPr lang="ru-RU" sz="2000" dirty="0" err="1" smtClean="0">
                <a:solidFill>
                  <a:schemeClr val="bg1"/>
                </a:solidFill>
              </a:rPr>
              <a:t>пайдалануына</a:t>
            </a:r>
            <a:r>
              <a:rPr lang="ru-RU" sz="2000" dirty="0" smtClean="0">
                <a:solidFill>
                  <a:schemeClr val="bg1"/>
                </a:solidFill>
              </a:rPr>
              <a:t> </a:t>
            </a:r>
            <a:r>
              <a:rPr lang="ru-RU" sz="2000" dirty="0" err="1" smtClean="0">
                <a:solidFill>
                  <a:schemeClr val="bg1"/>
                </a:solidFill>
              </a:rPr>
              <a:t>негізделген</a:t>
            </a:r>
            <a:r>
              <a:rPr lang="ru-RU" sz="2000" dirty="0" smtClean="0">
                <a:solidFill>
                  <a:schemeClr val="bg1"/>
                </a:solidFill>
              </a:rPr>
              <a:t>.</a:t>
            </a:r>
            <a:br>
              <a:rPr lang="ru-RU" sz="2000" dirty="0" smtClean="0">
                <a:solidFill>
                  <a:schemeClr val="bg1"/>
                </a:solidFill>
              </a:rPr>
            </a:br>
            <a:endParaRPr lang="ru-RU" sz="2000" dirty="0">
              <a:solidFill>
                <a:schemeClr val="bg1"/>
              </a:solidFill>
            </a:endParaRPr>
          </a:p>
        </p:txBody>
      </p:sp>
    </p:spTree>
  </p:cSld>
  <p:clrMapOvr>
    <a:masterClrMapping/>
  </p:clrMapOvr>
  <p:transition>
    <p:newsflash/>
  </p:transition>
</p:sld>
</file>

<file path=ppt/slides/slide7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14678" y="214290"/>
            <a:ext cx="5614998" cy="6297634"/>
          </a:xfrm>
        </p:spPr>
        <p:txBody>
          <a:bodyPr>
            <a:normAutofit/>
          </a:bodyPr>
          <a:lstStyle/>
          <a:p>
            <a:r>
              <a:rPr lang="ru-RU" sz="1800" dirty="0" err="1" smtClean="0">
                <a:latin typeface="Times New Roman" pitchFamily="18" charset="0"/>
                <a:cs typeface="Times New Roman" pitchFamily="18" charset="0"/>
              </a:rPr>
              <a:t>15.Отандық психологияда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қабілетті тәжірибелік зерттеу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көбінесе соңғы ықпал негізінде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құрылуда.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Оның дамуына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үлкен үлес қосқан отандық белгілі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ғалым  </a:t>
            </a:r>
            <a:r>
              <a:rPr lang="ru-RU" sz="1800" dirty="0" smtClean="0">
                <a:latin typeface="Times New Roman" pitchFamily="18" charset="0"/>
                <a:cs typeface="Times New Roman" pitchFamily="18" charset="0"/>
              </a:rPr>
              <a:t>- Б. М. Теплов.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«қабілеттің» төмендегідей негізгі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үш типін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бөліп көрсетті.</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err="1" smtClean="0">
                <a:latin typeface="Times New Roman" pitchFamily="18" charset="0"/>
                <a:cs typeface="Times New Roman" pitchFamily="18" charset="0"/>
              </a:rPr>
              <a:t>Біріншіден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қабілетпен бір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адамынң келесісінен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өзгешеленентін дербес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психологиялық ерекшеліктер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түсіндіріледі; барлық адамдар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бірдей</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болатын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қатынаста қасиеттілік туралы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сөз болған жерде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қабілеттік туралы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ешкім</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сөз етпейді</a:t>
            </a:r>
            <a:r>
              <a:rPr lang="ru-RU" sz="1800" dirty="0" smtClean="0">
                <a:latin typeface="Times New Roman" pitchFamily="18" charset="0"/>
                <a:cs typeface="Times New Roman" pitchFamily="18" charset="0"/>
              </a:rPr>
              <a:t>. </a:t>
            </a:r>
            <a:br>
              <a:rPr lang="ru-RU" sz="1800" dirty="0" smtClean="0">
                <a:latin typeface="Times New Roman" pitchFamily="18" charset="0"/>
                <a:cs typeface="Times New Roman" pitchFamily="18" charset="0"/>
              </a:rPr>
            </a:br>
            <a:r>
              <a:rPr lang="ru-RU" sz="1800" dirty="0" err="1" smtClean="0">
                <a:latin typeface="Times New Roman" pitchFamily="18" charset="0"/>
                <a:cs typeface="Times New Roman" pitchFamily="18" charset="0"/>
              </a:rPr>
              <a:t>Екіншіден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 деп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қандай </a:t>
            </a:r>
            <a:r>
              <a:rPr lang="ru-RU" sz="1800" dirty="0" smtClean="0">
                <a:latin typeface="Times New Roman" pitchFamily="18" charset="0"/>
                <a:cs typeface="Times New Roman" pitchFamily="18" charset="0"/>
              </a:rPr>
              <a:t>да </a:t>
            </a:r>
            <a:r>
              <a:rPr lang="ru-RU" sz="1800" dirty="0" err="1" smtClean="0">
                <a:latin typeface="Times New Roman" pitchFamily="18" charset="0"/>
                <a:cs typeface="Times New Roman" pitchFamily="18" charset="0"/>
              </a:rPr>
              <a:t>бір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немесе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көптеген әрекеттердің орындалуының табыстылығына қатысы </a:t>
            </a:r>
            <a:r>
              <a:rPr lang="ru-RU" sz="1800" dirty="0" smtClean="0">
                <a:latin typeface="Times New Roman" pitchFamily="18" charset="0"/>
                <a:cs typeface="Times New Roman" pitchFamily="18" charset="0"/>
              </a:rPr>
              <a:t>бар </a:t>
            </a:r>
            <a:r>
              <a:rPr lang="ru-RU" sz="1800" dirty="0" err="1" smtClean="0">
                <a:latin typeface="Times New Roman" pitchFamily="18" charset="0"/>
                <a:cs typeface="Times New Roman" pitchFamily="18" charset="0"/>
              </a:rPr>
              <a:t>жалпы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алғанда дербес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ерекшеліктерді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айтады</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r>
              <a:rPr lang="ru-RU" sz="1800" dirty="0" err="1" smtClean="0">
                <a:latin typeface="Times New Roman" pitchFamily="18" charset="0"/>
                <a:cs typeface="Times New Roman" pitchFamily="18" charset="0"/>
              </a:rPr>
              <a:t>Үшіншіден, «қабілет» түсінігі аталмыш</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адамда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қалыптастырылған дағдылар </a:t>
            </a:r>
            <a:r>
              <a:rPr lang="ru-RU" sz="1800" dirty="0" smtClean="0">
                <a:latin typeface="Times New Roman" pitchFamily="18" charset="0"/>
                <a:cs typeface="Times New Roman" pitchFamily="18" charset="0"/>
              </a:rPr>
              <a:t>мен </a:t>
            </a:r>
            <a:r>
              <a:rPr lang="ru-RU" sz="1800" dirty="0" err="1" smtClean="0">
                <a:latin typeface="Times New Roman" pitchFamily="18" charset="0"/>
                <a:cs typeface="Times New Roman" pitchFamily="18" charset="0"/>
              </a:rPr>
              <a:t>немесе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іскерлікпен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білімділікпен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сәйкес келмейді</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pic>
        <p:nvPicPr>
          <p:cNvPr id="45058" name="Picture 2" descr="C:\Users\user\Desktop\загруженное (24).jpg"/>
          <p:cNvPicPr>
            <a:picLocks noChangeAspect="1" noChangeArrowheads="1"/>
          </p:cNvPicPr>
          <p:nvPr/>
        </p:nvPicPr>
        <p:blipFill>
          <a:blip r:embed="rId3" cstate="print"/>
          <a:srcRect/>
          <a:stretch>
            <a:fillRect/>
          </a:stretch>
        </p:blipFill>
        <p:spPr bwMode="auto">
          <a:xfrm>
            <a:off x="428596" y="1428736"/>
            <a:ext cx="2786082" cy="3812533"/>
          </a:xfrm>
          <a:prstGeom prst="rect">
            <a:avLst/>
          </a:prstGeom>
          <a:ln>
            <a:noFill/>
          </a:ln>
          <a:effectLst>
            <a:softEdge rad="112500"/>
          </a:effectLst>
        </p:spPr>
      </p:pic>
    </p:spTree>
  </p:cSld>
  <p:clrMapOvr>
    <a:masterClrMapping/>
  </p:clrMapOvr>
  <p:transition>
    <p:zoom dir="in"/>
  </p:transition>
</p:sld>
</file>

<file path=ppt/slides/slide7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4214842" cy="6072230"/>
          </a:xfrm>
        </p:spPr>
        <p:txBody>
          <a:bodyPr>
            <a:normAutofit/>
          </a:bodyPr>
          <a:lstStyle/>
          <a:p>
            <a:r>
              <a:rPr lang="ru-RU" sz="1800" dirty="0" err="1" smtClean="0">
                <a:latin typeface="Times New Roman" pitchFamily="18" charset="0"/>
                <a:cs typeface="Times New Roman" pitchFamily="18" charset="0"/>
              </a:rPr>
              <a:t>Ең қызығы көптеген зерттеушілер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қолданбалы есептерді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шешуде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қабілеттер генезиі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мәселесін пйдаланбайды</a:t>
            </a:r>
            <a:r>
              <a:rPr lang="ru-RU" sz="1800" dirty="0" smtClean="0">
                <a:latin typeface="Times New Roman" pitchFamily="18" charset="0"/>
                <a:cs typeface="Times New Roman" pitchFamily="18" charset="0"/>
              </a:rPr>
              <a:t>. Н.С. </a:t>
            </a:r>
            <a:r>
              <a:rPr lang="ru-RU" sz="1800" dirty="0" err="1" smtClean="0">
                <a:latin typeface="Times New Roman" pitchFamily="18" charset="0"/>
                <a:cs typeface="Times New Roman" pitchFamily="18" charset="0"/>
              </a:rPr>
              <a:t>Лейтес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бойынша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балалық шақта жас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ерекшелік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дамудың ішкі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жағдайлары қабілеттердің қалыптасу </a:t>
            </a:r>
            <a:r>
              <a:rPr lang="ru-RU" sz="1800" dirty="0" smtClean="0">
                <a:latin typeface="Times New Roman" pitchFamily="18" charset="0"/>
                <a:cs typeface="Times New Roman" pitchFamily="18" charset="0"/>
              </a:rPr>
              <a:t>факторы </a:t>
            </a:r>
            <a:r>
              <a:rPr lang="ru-RU" sz="1800" dirty="0" err="1" smtClean="0">
                <a:latin typeface="Times New Roman" pitchFamily="18" charset="0"/>
                <a:cs typeface="Times New Roman" pitchFamily="18" charset="0"/>
              </a:rPr>
              <a:t>болып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табылады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Лейтес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жастық шақта дамудың ішкі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жағдайы  ретінде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бейімділікті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көрсетеді.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Оның рөлі: бейімділік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қабілеттің алдынада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жүреді, дамудың алдында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жүредәі және дамудың негізгі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факторларының бірі</a:t>
            </a:r>
            <a:r>
              <a:rPr lang="ru-RU" sz="1800" dirty="0" smtClean="0">
                <a:latin typeface="Times New Roman" pitchFamily="18" charset="0"/>
                <a:cs typeface="Times New Roman" pitchFamily="18" charset="0"/>
              </a:rPr>
              <a:t> ми </a:t>
            </a:r>
            <a:r>
              <a:rPr lang="ru-RU" sz="1800" dirty="0" err="1" smtClean="0">
                <a:latin typeface="Times New Roman" pitchFamily="18" charset="0"/>
                <a:cs typeface="Times New Roman" pitchFamily="18" charset="0"/>
              </a:rPr>
              <a:t>қатысатын процестерге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жағымды эмоциялық күй береді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еңбекқолқты жоғарылатады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ұйқыдағы күштерді оятады</a:t>
            </a:r>
            <a:r>
              <a:rPr lang="ru-RU" sz="1800" dirty="0" smtClean="0">
                <a:latin typeface="Times New Roman" pitchFamily="18" charset="0"/>
                <a:cs typeface="Times New Roman" pitchFamily="18" charset="0"/>
              </a:rPr>
              <a:t>.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pic>
        <p:nvPicPr>
          <p:cNvPr id="46082" name="Picture 2" descr="C:\Users\user\Desktop\1263490891.jpg"/>
          <p:cNvPicPr>
            <a:picLocks noChangeAspect="1" noChangeArrowheads="1"/>
          </p:cNvPicPr>
          <p:nvPr/>
        </p:nvPicPr>
        <p:blipFill>
          <a:blip r:embed="rId3" cstate="print"/>
          <a:srcRect/>
          <a:stretch>
            <a:fillRect/>
          </a:stretch>
        </p:blipFill>
        <p:spPr bwMode="auto">
          <a:xfrm>
            <a:off x="4929190" y="1643050"/>
            <a:ext cx="3500462" cy="3500462"/>
          </a:xfrm>
          <a:prstGeom prst="rect">
            <a:avLst/>
          </a:prstGeom>
          <a:noFill/>
        </p:spPr>
      </p:pic>
    </p:spTree>
  </p:cSld>
  <p:clrMapOvr>
    <a:masterClrMapping/>
  </p:clrMapOvr>
  <p:transition>
    <p:checker/>
  </p:transition>
</p:sld>
</file>

<file path=ppt/slides/slide7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69006"/>
          </a:xfrm>
        </p:spPr>
        <p:txBody>
          <a:bodyPr>
            <a:normAutofit/>
          </a:bodyPr>
          <a:lstStyle/>
          <a:p>
            <a:r>
              <a:rPr lang="ru-RU" sz="2400" dirty="0" smtClean="0">
                <a:effectLst>
                  <a:outerShdw blurRad="38100" dist="38100" dir="2700000" algn="tl">
                    <a:srgbClr val="000000">
                      <a:alpha val="43137"/>
                    </a:srgbClr>
                  </a:outerShdw>
                </a:effectLst>
              </a:rPr>
              <a:t>50-60 </a:t>
            </a:r>
            <a:r>
              <a:rPr lang="ru-RU" sz="2400" dirty="0" err="1" smtClean="0">
                <a:effectLst>
                  <a:outerShdw blurRad="38100" dist="38100" dir="2700000" algn="tl">
                    <a:srgbClr val="000000">
                      <a:alpha val="43137"/>
                    </a:srgbClr>
                  </a:outerShdw>
                </a:effectLst>
              </a:rPr>
              <a:t>жылдары</a:t>
            </a:r>
            <a:r>
              <a:rPr lang="ru-RU" sz="2400" dirty="0" smtClean="0">
                <a:effectLst>
                  <a:outerShdw blurRad="38100" dist="38100" dir="2700000" algn="tl">
                    <a:srgbClr val="000000">
                      <a:alpha val="43137"/>
                    </a:srgbClr>
                  </a:outerShdw>
                </a:effectLst>
              </a:rPr>
              <a:t>, Ананьев Б.Г., Ковалев А.Г., </a:t>
            </a:r>
            <a:r>
              <a:rPr lang="ru-RU" sz="2400" dirty="0" err="1" smtClean="0">
                <a:effectLst>
                  <a:outerShdw blurRad="38100" dist="38100" dir="2700000" algn="tl">
                    <a:srgbClr val="000000">
                      <a:alpha val="43137"/>
                    </a:srgbClr>
                  </a:outerShdw>
                </a:effectLst>
              </a:rPr>
              <a:t>Крутецкий</a:t>
            </a:r>
            <a:r>
              <a:rPr lang="ru-RU" sz="2400" dirty="0" smtClean="0">
                <a:effectLst>
                  <a:outerShdw blurRad="38100" dist="38100" dir="2700000" algn="tl">
                    <a:srgbClr val="000000">
                      <a:alpha val="43137"/>
                    </a:srgbClr>
                  </a:outerShdw>
                </a:effectLst>
              </a:rPr>
              <a:t> В.А., </a:t>
            </a:r>
            <a:r>
              <a:rPr lang="ru-RU" sz="2400" dirty="0" err="1" smtClean="0">
                <a:effectLst>
                  <a:outerShdw blurRad="38100" dist="38100" dir="2700000" algn="tl">
                    <a:srgbClr val="000000">
                      <a:alpha val="43137"/>
                    </a:srgbClr>
                  </a:outerShdw>
                </a:effectLst>
              </a:rPr>
              <a:t>Леоньтев</a:t>
            </a:r>
            <a:r>
              <a:rPr lang="ru-RU" sz="2400" dirty="0" smtClean="0">
                <a:effectLst>
                  <a:outerShdw blurRad="38100" dist="38100" dir="2700000" algn="tl">
                    <a:srgbClr val="000000">
                      <a:alpha val="43137"/>
                    </a:srgbClr>
                  </a:outerShdw>
                </a:effectLst>
              </a:rPr>
              <a:t> А.Н., Платонов К. К., </a:t>
            </a:r>
            <a:r>
              <a:rPr lang="ru-RU" sz="2400" dirty="0" err="1" smtClean="0">
                <a:effectLst>
                  <a:outerShdw blurRad="38100" dist="38100" dir="2700000" algn="tl">
                    <a:srgbClr val="000000">
                      <a:alpha val="43137"/>
                    </a:srgbClr>
                  </a:outerShdw>
                </a:effectLst>
              </a:rPr>
              <a:t>Рубенштейн</a:t>
            </a:r>
            <a:r>
              <a:rPr lang="ru-RU" sz="2400" dirty="0" smtClean="0">
                <a:effectLst>
                  <a:outerShdw blurRad="38100" dist="38100" dir="2700000" algn="tl">
                    <a:srgbClr val="000000">
                      <a:alpha val="43137"/>
                    </a:srgbClr>
                  </a:outerShdw>
                </a:effectLst>
              </a:rPr>
              <a:t> С.Л., Дружинин В.Н., </a:t>
            </a:r>
            <a:r>
              <a:rPr lang="ru-RU" sz="2400" dirty="0" err="1" smtClean="0">
                <a:effectLst>
                  <a:outerShdw blurRad="38100" dist="38100" dir="2700000" algn="tl">
                    <a:srgbClr val="000000">
                      <a:alpha val="43137"/>
                    </a:srgbClr>
                  </a:outerShdw>
                </a:effectLst>
              </a:rPr>
              <a:t>және тағы басқа кеңестік зерттеушілердің еңбектерінің арқасында қабілет мәселесінің барлық басты</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аспектілерін</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ғылыми тұрғыда түсінуге маңызды қадам жасалды</a:t>
            </a:r>
            <a:r>
              <a:rPr lang="ru-RU" sz="2400" dirty="0" smtClean="0">
                <a:effectLst>
                  <a:outerShdw blurRad="38100" dist="38100" dir="2700000" algn="tl">
                    <a:srgbClr val="000000">
                      <a:alpha val="43137"/>
                    </a:srgbClr>
                  </a:outerShdw>
                </a:effectLst>
              </a:rPr>
              <a:t>. С.Л. </a:t>
            </a:r>
            <a:r>
              <a:rPr lang="ru-RU" sz="2400" dirty="0" err="1" smtClean="0">
                <a:effectLst>
                  <a:outerShdw blurRad="38100" dist="38100" dir="2700000" algn="tl">
                    <a:srgbClr val="000000">
                      <a:alpha val="43137"/>
                    </a:srgbClr>
                  </a:outerShdw>
                </a:effectLst>
              </a:rPr>
              <a:t>Рубенштейн</a:t>
            </a:r>
            <a:r>
              <a:rPr lang="ru-RU" sz="2400" dirty="0" smtClean="0">
                <a:effectLst>
                  <a:outerShdw blurRad="38100" dist="38100" dir="2700000" algn="tl">
                    <a:srgbClr val="000000">
                      <a:alpha val="43137"/>
                    </a:srgbClr>
                  </a:outerShdw>
                </a:effectLst>
              </a:rPr>
              <a:t> 30-ы </a:t>
            </a:r>
            <a:r>
              <a:rPr lang="ru-RU" sz="2400" dirty="0" err="1" smtClean="0">
                <a:effectLst>
                  <a:outerShdw blurRad="38100" dist="38100" dir="2700000" algn="tl">
                    <a:srgbClr val="000000">
                      <a:alpha val="43137"/>
                    </a:srgbClr>
                  </a:outerShdw>
                </a:effectLst>
              </a:rPr>
              <a:t>жылдары</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қабілетке байланыстыөз көзқараын айта</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бастайды</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Оның алғашқы жұмысының мазмұны кеңірек </a:t>
            </a:r>
            <a:r>
              <a:rPr lang="ru-RU" sz="2400" dirty="0" smtClean="0">
                <a:effectLst>
                  <a:outerShdw blurRad="38100" dist="38100" dir="2700000" algn="tl">
                    <a:srgbClr val="000000">
                      <a:alpha val="43137"/>
                    </a:srgbClr>
                  </a:outerShdw>
                </a:effectLst>
              </a:rPr>
              <a:t>«</a:t>
            </a:r>
            <a:r>
              <a:rPr lang="ru-RU" sz="2400" dirty="0" err="1" smtClean="0">
                <a:effectLst>
                  <a:outerShdw blurRad="38100" dist="38100" dir="2700000" algn="tl">
                    <a:srgbClr val="000000">
                      <a:alpha val="43137"/>
                    </a:srgbClr>
                  </a:outerShdw>
                </a:effectLst>
              </a:rPr>
              <a:t>Жалпы</a:t>
            </a:r>
            <a:r>
              <a:rPr lang="ru-RU" sz="2400" dirty="0" smtClean="0">
                <a:effectLst>
                  <a:outerShdw blurRad="38100" dist="38100" dir="2700000" algn="tl">
                    <a:srgbClr val="000000">
                      <a:alpha val="43137"/>
                    </a:srgbClr>
                  </a:outerShdw>
                </a:effectLst>
              </a:rPr>
              <a:t> психология </a:t>
            </a:r>
            <a:r>
              <a:rPr lang="ru-RU" sz="2400" dirty="0" err="1" smtClean="0">
                <a:effectLst>
                  <a:outerShdw blurRad="38100" dist="38100" dir="2700000" algn="tl">
                    <a:srgbClr val="000000">
                      <a:alpha val="43137"/>
                    </a:srgbClr>
                  </a:outerShdw>
                </a:effectLst>
              </a:rPr>
              <a:t>негіздері</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оқулығында баяндалды</a:t>
            </a:r>
            <a:endParaRPr lang="ru-RU" sz="2400" dirty="0">
              <a:effectLst>
                <a:outerShdw blurRad="38100" dist="38100" dir="2700000" algn="tl">
                  <a:srgbClr val="000000">
                    <a:alpha val="43137"/>
                  </a:srgbClr>
                </a:outerShdw>
              </a:effectLst>
            </a:endParaRPr>
          </a:p>
        </p:txBody>
      </p:sp>
    </p:spTree>
  </p:cSld>
  <p:clrMapOvr>
    <a:masterClrMapping/>
  </p:clrMapOvr>
  <p:transition>
    <p:blinds/>
  </p:transition>
</p:sld>
</file>

<file path=ppt/slides/slide7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rmAutofit/>
          </a:bodyPr>
          <a:lstStyle/>
          <a:p>
            <a:r>
              <a:rPr lang="kk-KZ" sz="2400" dirty="0" smtClean="0">
                <a:effectLst>
                  <a:outerShdw blurRad="38100" dist="38100" dir="2700000" algn="tl">
                    <a:srgbClr val="000000">
                      <a:alpha val="43137"/>
                    </a:srgbClr>
                  </a:outerShdw>
                </a:effectLst>
              </a:rPr>
              <a:t>Психологияда қабілеттің даму деңгейін жіктеудің төмендегідей түрлері жиі кездеседі: </a:t>
            </a:r>
            <a:br>
              <a:rPr lang="kk-KZ" sz="2400" dirty="0" smtClean="0">
                <a:effectLst>
                  <a:outerShdw blurRad="38100" dist="38100" dir="2700000" algn="tl">
                    <a:srgbClr val="000000">
                      <a:alpha val="43137"/>
                    </a:srgbClr>
                  </a:outerShdw>
                </a:effectLst>
              </a:rPr>
            </a:br>
            <a:r>
              <a:rPr lang="kk-KZ" sz="2400" dirty="0" smtClean="0">
                <a:effectLst>
                  <a:outerShdw blurRad="38100" dist="38100" dir="2700000" algn="tl">
                    <a:srgbClr val="000000">
                      <a:alpha val="43137"/>
                    </a:srgbClr>
                  </a:outerShdw>
                </a:effectLst>
              </a:rPr>
              <a:t>қабілеттілік, </a:t>
            </a:r>
            <a:br>
              <a:rPr lang="kk-KZ" sz="2400" dirty="0" smtClean="0">
                <a:effectLst>
                  <a:outerShdw blurRad="38100" dist="38100" dir="2700000" algn="tl">
                    <a:srgbClr val="000000">
                      <a:alpha val="43137"/>
                    </a:srgbClr>
                  </a:outerShdw>
                </a:effectLst>
              </a:rPr>
            </a:br>
            <a:r>
              <a:rPr lang="kk-KZ" sz="2400" dirty="0" smtClean="0">
                <a:effectLst>
                  <a:outerShdw blurRad="38100" dist="38100" dir="2700000" algn="tl">
                    <a:srgbClr val="000000">
                      <a:alpha val="43137"/>
                    </a:srgbClr>
                  </a:outerShdw>
                </a:effectLst>
              </a:rPr>
              <a:t>дарындылық, </a:t>
            </a:r>
            <a:br>
              <a:rPr lang="kk-KZ" sz="2400" dirty="0" smtClean="0">
                <a:effectLst>
                  <a:outerShdw blurRad="38100" dist="38100" dir="2700000" algn="tl">
                    <a:srgbClr val="000000">
                      <a:alpha val="43137"/>
                    </a:srgbClr>
                  </a:outerShdw>
                </a:effectLst>
              </a:rPr>
            </a:br>
            <a:r>
              <a:rPr lang="kk-KZ" sz="2400" dirty="0" smtClean="0">
                <a:effectLst>
                  <a:outerShdw blurRad="38100" dist="38100" dir="2700000" algn="tl">
                    <a:srgbClr val="000000">
                      <a:alpha val="43137"/>
                    </a:srgbClr>
                  </a:outerShdw>
                </a:effectLst>
              </a:rPr>
              <a:t>таланттық, </a:t>
            </a:r>
            <a:br>
              <a:rPr lang="kk-KZ" sz="2400" dirty="0" smtClean="0">
                <a:effectLst>
                  <a:outerShdw blurRad="38100" dist="38100" dir="2700000" algn="tl">
                    <a:srgbClr val="000000">
                      <a:alpha val="43137"/>
                    </a:srgbClr>
                  </a:outerShdw>
                </a:effectLst>
              </a:rPr>
            </a:br>
            <a:r>
              <a:rPr lang="kk-KZ" sz="2400" dirty="0" smtClean="0">
                <a:effectLst>
                  <a:outerShdw blurRad="38100" dist="38100" dir="2700000" algn="tl">
                    <a:srgbClr val="000000">
                      <a:alpha val="43137"/>
                    </a:srgbClr>
                  </a:outerShdw>
                </a:effectLst>
              </a:rPr>
              <a:t>данышпандық. </a:t>
            </a:r>
            <a:r>
              <a:rPr lang="ru-RU" sz="2400" dirty="0" smtClean="0">
                <a:effectLst>
                  <a:outerShdw blurRad="38100" dist="38100" dir="2700000" algn="tl">
                    <a:srgbClr val="000000">
                      <a:alpha val="43137"/>
                    </a:srgbClr>
                  </a:outerShdw>
                </a:effectLst>
              </a:rPr>
              <a:t/>
            </a:r>
            <a:br>
              <a:rPr lang="ru-RU" sz="2400" dirty="0" smtClean="0">
                <a:effectLst>
                  <a:outerShdw blurRad="38100" dist="38100" dir="2700000" algn="tl">
                    <a:srgbClr val="000000">
                      <a:alpha val="43137"/>
                    </a:srgbClr>
                  </a:outerShdw>
                </a:effectLst>
              </a:rPr>
            </a:br>
            <a:endParaRPr lang="ru-RU" sz="2400" dirty="0">
              <a:effectLst>
                <a:outerShdw blurRad="38100" dist="38100" dir="2700000" algn="tl">
                  <a:srgbClr val="000000">
                    <a:alpha val="43137"/>
                  </a:srgbClr>
                </a:outerShdw>
              </a:effectLst>
            </a:endParaRPr>
          </a:p>
        </p:txBody>
      </p:sp>
    </p:spTree>
  </p:cSld>
  <p:clrMapOvr>
    <a:masterClrMapping/>
  </p:clrMapOvr>
  <p:transition>
    <p:split orient="vert" dir="in"/>
  </p:transition>
</p:sld>
</file>

<file path=ppt/slides/slide7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gs>
            <a:gs pos="45000">
              <a:srgbClr val="FF7A00"/>
            </a:gs>
            <a:gs pos="70000">
              <a:srgbClr val="FF0300"/>
            </a:gs>
            <a:gs pos="100000">
              <a:srgbClr val="4D0808"/>
            </a:gs>
          </a:gsLst>
          <a:lin ang="54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011486"/>
          </a:xfrm>
        </p:spPr>
        <p:txBody>
          <a:bodyPr>
            <a:normAutofit/>
          </a:bodyPr>
          <a:lstStyle/>
          <a:p>
            <a:r>
              <a:rPr lang="kk-KZ" sz="4000" dirty="0" smtClean="0">
                <a:effectLst>
                  <a:outerShdw blurRad="38100" dist="38100" dir="2700000" algn="tl">
                    <a:srgbClr val="000000">
                      <a:alpha val="43137"/>
                    </a:srgbClr>
                  </a:outerShdw>
                </a:effectLst>
                <a:latin typeface="Times New Roman" pitchFamily="18" charset="0"/>
                <a:cs typeface="Times New Roman" pitchFamily="18" charset="0"/>
              </a:rPr>
              <a:t>Зейін қойып, </a:t>
            </a:r>
            <a:r>
              <a:rPr lang="ru-RU" sz="4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4000" dirty="0" err="1" smtClean="0">
                <a:effectLst>
                  <a:outerShdw blurRad="38100" dist="38100" dir="2700000" algn="tl">
                    <a:srgbClr val="000000">
                      <a:alpha val="43137"/>
                    </a:srgbClr>
                  </a:outerShdw>
                </a:effectLst>
                <a:latin typeface="Times New Roman" pitchFamily="18" charset="0"/>
                <a:cs typeface="Times New Roman" pitchFamily="18" charset="0"/>
              </a:rPr>
              <a:t>көңіл бөлгендеріңізге рақмет!</a:t>
            </a:r>
            <a:endParaRPr lang="ru-RU" sz="40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7106" name="Picture 2" descr="C:\Users\user\Desktop\загруженное (25).jpg"/>
          <p:cNvPicPr>
            <a:picLocks noChangeAspect="1" noChangeArrowheads="1"/>
          </p:cNvPicPr>
          <p:nvPr/>
        </p:nvPicPr>
        <p:blipFill>
          <a:blip r:embed="rId2" cstate="print"/>
          <a:srcRect/>
          <a:stretch>
            <a:fillRect/>
          </a:stretch>
        </p:blipFill>
        <p:spPr bwMode="auto">
          <a:xfrm>
            <a:off x="2071670" y="2714620"/>
            <a:ext cx="4786346" cy="3185096"/>
          </a:xfrm>
          <a:prstGeom prst="rect">
            <a:avLst/>
          </a:prstGeom>
          <a:ln>
            <a:noFill/>
          </a:ln>
          <a:effectLst>
            <a:softEdge rad="112500"/>
          </a:effectLst>
        </p:spPr>
      </p:pic>
    </p:spTree>
  </p:cSld>
  <p:clrMapOvr>
    <a:masterClrMapping/>
  </p:clrMapOvr>
  <p:transition>
    <p:wheel spokes="1"/>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11" name="Заголовок 10"/>
          <p:cNvSpPr>
            <a:spLocks noGrp="1"/>
          </p:cNvSpPr>
          <p:nvPr>
            <p:ph type="title"/>
          </p:nvPr>
        </p:nvSpPr>
        <p:spPr>
          <a:xfrm>
            <a:off x="457200" y="274638"/>
            <a:ext cx="8229600" cy="1797040"/>
          </a:xfrm>
        </p:spPr>
        <p:txBody>
          <a:bodyPr>
            <a:no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Іс - әрекет теориясында эмоциялар іс-әрекет нәтижесінің мотивке деген қатынасын бейнесі ретінде сипаттайды. Мотив жағынан алғанда іс-әрекетсәтті өтіп жатса, оң эмоциялар пайда болады, ал егер сәтсіз өтіп жатса, теріс эмоциялар болады. Адам күйін басқаратын эмоциялар туралы А.Н.Леонтев ғана зерттеп қоймай, сонымен қатар бұл туралы Э.Фрейд, У.Кэннон, у.Джеміс, Г.Ланге тәрізді ғалымдар жазған.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3" name="Содержимое 12" descr="кэннон.jpg"/>
          <p:cNvPicPr>
            <a:picLocks noGrp="1" noChangeAspect="1"/>
          </p:cNvPicPr>
          <p:nvPr>
            <p:ph sz="half" idx="1"/>
          </p:nvPr>
        </p:nvPicPr>
        <p:blipFill>
          <a:blip r:embed="rId2" cstate="print"/>
          <a:stretch>
            <a:fillRect/>
          </a:stretch>
        </p:blipFill>
        <p:spPr>
          <a:xfrm>
            <a:off x="1000100" y="2214554"/>
            <a:ext cx="2500330" cy="3840286"/>
          </a:xfrm>
        </p:spPr>
      </p:pic>
      <p:pic>
        <p:nvPicPr>
          <p:cNvPr id="14" name="Содержимое 13" descr="леонтьев.jpg"/>
          <p:cNvPicPr>
            <a:picLocks noGrp="1" noChangeAspect="1"/>
          </p:cNvPicPr>
          <p:nvPr>
            <p:ph sz="half" idx="2"/>
          </p:nvPr>
        </p:nvPicPr>
        <p:blipFill>
          <a:blip r:embed="rId3" cstate="print"/>
          <a:stretch>
            <a:fillRect/>
          </a:stretch>
        </p:blipFill>
        <p:spPr>
          <a:xfrm>
            <a:off x="5072066" y="2214553"/>
            <a:ext cx="2428892" cy="3852725"/>
          </a:xfrm>
        </p:spPr>
      </p:pic>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154758"/>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Ішкі іс-әрекет екі негізгі қасиеттермен сипаталады: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Біріншіден:</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ішкі іс-әрекет құрлымы сыртқы іс-әрекет құрлымымен бірдей. Олардың айырмашылығы тек - өту формасында. Ішкі іс-әрекет пен сыртқы іс-әрекет арасындағы айырмалық ішкі іс-әрекет қимылдары шынайы заттармен емес, олардың бейнелерімен жүзеге асады.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Екіншіден:</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ішкі іс-әрекет сыртқыдан интериоризация процесі</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жолымен пайда болады.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Іс-әрекет теориясының авторлары ішкі іс-әрекет арқылы сана проблемасы мен психикалық процесттердің талдауы деген мәселелерге тоқталады. Іс-әрекет теориясы авторларының ойы бойынша, психикалық процестердің талдауы деген мәселерге тоқталады. Іс-әрекет теориясы авторлардың ойы бойынша психикалық процестерді іс-әрекет позициясынан талдауға болады, өйткені кез-келген психикалық процесс белгілі мақсатпен жүзеге асып, өзінің операциялық-техникасы болады.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TotalTime>
  <Words>4175</Words>
  <Application>Microsoft Office PowerPoint</Application>
  <PresentationFormat>Экран (4:3)</PresentationFormat>
  <Paragraphs>91</Paragraphs>
  <Slides>76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76</vt:i4>
      </vt:variant>
    </vt:vector>
  </HeadingPairs>
  <TitlesOfParts>
    <vt:vector size="77" baseType="lpstr">
      <vt:lpstr>Тема Office</vt:lpstr>
      <vt:lpstr>Психология ғылымы</vt:lpstr>
      <vt:lpstr>Слайд 2</vt:lpstr>
      <vt:lpstr>Слайд 3</vt:lpstr>
      <vt:lpstr>Психикалық құбылыстар үшке бөлінеді;  1. Психикалық процестер дегеніміз - сыртќы дүние заттары мен құбылыстарының   мидағы түрлі бейнелері.  2. Психикалық ерекшеліктер дегеніміз- бір адамды екінші адамнан ажырытуѓа нгегіз болатын ењ мањызды, ењ тұрлаулы ерекшеліктер.    3. Психикалық күй дегеніміз- адамның түрлі көңіл күйінің тұрақты компоненттері.</vt:lpstr>
      <vt:lpstr>Қазіргі кезде психология ғылымы — көптеген салалар мен тармақтарға бөлініп, ілгері дамып отырған өрісі кең ғылыми тән.   I. Тәлім-тәрбие (педагогикадық) психологиясы.  II. Жас кезеңдерінің психологнясы   III. Арнаулы психология.  IV. Еңбек психологиясы   V. Медициналык психология   VI. Әскери психологияның   VIІ. Әлеуметтік-психология   VIII. Спорт психологиясы  IX. Сауда психологиясы  X. Ғылыми-шығармашылық (творчество) психологиясы  XI. Көркемөнер, әдебиет пен шығармашылыққа қатысты психология.  XII. Салыстырмалы психология  XIII. Заң психологиясы</vt:lpstr>
      <vt:lpstr> Іс-әрекет – адамның қоршаған ортаға деген белсенді қатынасының бір формасы немесе қоршаған орта мен субъектінің  өзара қатынасының динамаикалық жүйесі.   Тірі материяның өлі материядан, жоғары формалардың төмен формалардан айырмашылығы – белсенділікте. Адамның белсенділігі өте көп қырлы. Жануарға тән түрлі формаларға қоса, адамда белсенділіктің ерекше формасы – іс-әрекетті айтуымызға болады. Іс-әрекетті адам белсенділігінің ерекше түрі ретінде анықтауға болады: ол мәдениеттің материалды және рухани дүниесін құрайды, өзінің қабілеттерін дамытады және адам қолмен сана арқасында құрал жасап, оны іс-әрекетті қолданылуы – жануар белсендігінен әрекеті продуктивті, өнімді сипатқа ие. Жануар белсенділігінен тағы бір айырмашылығы: егер жануар белсенділігі тек биялогиялық қажеттіліктерден туса, адам іс-әрекетіне өнер, танымдық қажеттіктер түрткі болады. Сонымен қатар адам іс-әрекетінің формалары жануарларға тән емес, күрделі қимылдық үйренулер мен дағдылар мен байланысты. Мәселен, баланы кішкентайынан бастап түрмыстық заттарды қолдануға (қасық, пышақ, орындық, сабын) үйретеді. Соның нәтижесінде жануар белсенділігінен өзгеше заттық іс-әрекет пайда болады. </vt:lpstr>
      <vt:lpstr>    Іс - әрекет тек бірғана мотив үшін іске аспайтынын айта кету керек. Кез келген ерекше іс-әрекет мотивтердің жиынтығына негізделуі мүмкін. Мотивтердің бірі әрдайым жетекші, ал екіншісі тұрлаусыз болады. Осы тұрлаусыз мотивтер ынталандыдру-мотиві болып келеді.   Мотивтер мақсаттың қалыптасуымен әрекеттерді туғызады. Біз атап кеткендей, мақсат әрқашанда саналы болады, ал мотивтің өзін екі үлкен классқа бөлуге болады: іс - әрекеттің саналы және санасыз мотивтері. Мысалы: саналы мотивтерге өмір мақсаттарын жатқызуға болады. Бұл мақсат –мотивтер. Мұндай мотивтердің болуы үлкен адамдардың көпшілігіне тән. келесі класқа мотивтердің көпшілгі жатады. Белгілі жасқа дейін кез келген мотивтер санасыз болып келуін айта кету керек.    </vt:lpstr>
      <vt:lpstr> Іс - әрекет теориясында эмоциялар іс-әрекет нәтижесінің мотивке деген қатынасын бейнесі ретінде сипаттайды. Мотив жағынан алғанда іс-әрекетсәтті өтіп жатса, оң эмоциялар пайда болады, ал егер сәтсіз өтіп жатса, теріс эмоциялар болады. Адам күйін басқаратын эмоциялар туралы А.Н.Леонтев ғана зерттеп қоймай, сонымен қатар бұл туралы Э.Фрейд, У.Кэннон, у.Джеміс, Г.Ланге тәрізді ғалымдар жазған. </vt:lpstr>
      <vt:lpstr>Ішкі іс-әрекет екі негізгі қасиеттермен сипаталады:           Біріншіден: ішкі іс-әрекет құрлымы сыртқы іс-әрекет құрлымымен бірдей. Олардың айырмашылығы тек - өту формасында. Ішкі іс-әрекет пен сыртқы іс-әрекет арасындағы айырмалық ішкі іс-әрекет қимылдары шынайы заттармен емес, олардың бейнелерімен жүзеге асады. Екіншіден: ішкі іс-әрекет сыртқыдан интериоризация процесі жолымен пайда болады.   Іс-әрекет теориясының авторлары ішкі іс-әрекет арқылы сана проблемасы мен психикалық процесттердің талдауы деген мәселелерге тоқталады. Іс-әрекет теориясы авторларының ойы бойынша, психикалық процестердің талдауы деген мәселерге тоқталады. Іс-әрекет теориясы авторлардың ойы бойынша психикалық процестерді іс-әрекет позициясынан талдауға болады, өйткені кез-келген психикалық процесс белгілі мақсатпен жүзеге асып, өзінің операциялық-техникасы болады. </vt:lpstr>
      <vt:lpstr>Қортынды ретінде іс-әрекеттің психологиялық тоериясының әдіснамалық маңызына тоқтала кетейік. Кеңес психологтарының ғылыми жұмыстары мен зерттеулерінің көпшілгі іс-әрекеттік ыңғай принципіне негізделеді. Мұнда адамның психологиялық ерекшеліктерін ескере отырып, адам іс-әрекетінің психикалық аспектілері немесе іс-әрекеттің заңдылықтары зерттеледі.</vt:lpstr>
      <vt:lpstr>Тұлға психологиясы Жеке адам - индивид, субъект, тұлға, даралық ұғымдарының бірлігінен тұрады.   Индивид - адамның белгілі текке қатысы (адам тегі - гомосапенс), сол тектің табиғи, өзіндік қасиеттерін іске асырушы.   Субъект – белсенді, біртұтас адам.   Тұлға – табиғи жағынан әлеуметтік, әлеқайда тұрақты, жүре пайда болатын мотивациялық қажеттілік, қатынастар жүйесін құрайтын күрделі психологиялық құрылым, әлеуметтік қасиеттердің жиыны.   Даралық – қайталанбас, басқа адамдарға ұқсамайтын қырларымен сипатталатын адам.   Адамның онтогенетикалық уақыты:   - Жаңа туған нәресте – индивид;   - Материалды негізде сана қалыптасады, адам субъектке айналады;   - Сана негізінде өзіндік сана, тұлға өзегі қалыптасады;   - Даму барысында адам даралықты иеленеді.   </vt:lpstr>
      <vt:lpstr>Тұлға құрылымын қарастырғанда оған қабілеттерді, темпераментті, мінезді, мотивацияны және әлеуметтік нұсқауларды енгізіеді:   Қабілеттер дегеніміз – бұл түрлі іс-әрекеттердегі табыстарын анықтаушы адамның жеке басының тұрақты қасиеттері.   Темперамент – адамның психикалық процестерінің динамикалық сипаттамасы.   Мінезде бір адамның қатынасын басқы адамдарға қатынасын анықтайтын қасиеттер бар.   Мотивация дегеніміз - әрекет етуге ынтаның жиынтығы болса, әлеуметтік нұсқаулар – адамның наным-сенімдері. </vt:lpstr>
      <vt:lpstr>Әлеуметтену және тұлғаның қалыптасу процестері арнайы әлеуметтік институттар шебінде, мысалы, мектепте және түрлі формалды емес бірлестіктерде жүзеге асырылады. Тұлға әлеуметтенуінің маңызды иниституттарының бірі – жанұя. Отбасында, жақын адамдарының арасында адам негіздері қаланады. Адамның тұлға негіздері 3жасқа дейін қаланады деген түсінікті кездестіруге болады. Бұл жас кезеңінде адамның психикалық процестері ғана дамып қоймай, ол өмірінің соңына дейін бойында сақталатын алғашқы тәжірбие мен өзін-өзі ұстауы тәрбиесін алады.  Тұлға дамуы теориясының негізгі мәселелерінің бірі – тұлғаның өзін-өзі өзектендіруі (самоактуалиизация). Ересек тұлға өзін-өзі дамытуы тиісті деп саналады. Өзін-өзі дамыту және өзін-өзі өзектендіру идеясы адам туралы қазіргі заман концеппциялары үшін маңызды болып табылады. Мысалы, ол гуманистік психологияда және акмеологияда басты орын болып табылады </vt:lpstr>
      <vt:lpstr>Слайд 14</vt:lpstr>
      <vt:lpstr>Психологияда тұлға ұғымы көпмәнге ие, себебі тұлға көріністері әр-түрлі, ол қарама-қарсы, не құпия мінез-қылықтар арқылы байқалуы ықтимал.   И.С.Кон: Тұлға – нақты бір индивидті іс-әрекет субъектісі деп білдіреді, және қандай да бір әлеуметтік қасиеттердің, қарым-қатынастың еңбек арқылы дамыған қасиеті ретінде көрінеді.   Немов – тұлға кто? (қасиеттер жиыны) ма, әлде что (индивид) ма?   А.Н.Леонтьев: Тұлға индивидтің қарым-қатынас кезінде иеленген ерекше қасиеттері.   А.Орлов: Тұлға – субъектінің мотивациялық қатынастарының жүйесі, әрбір адам белгілі бір тұлғалық құрылымдардан біртұтас қасиеттерді жинақтайды.   Егер тұлға анықтамаларын жинақтап, саралайтын болсақ, онда ол индивидтің ортаға байланысты жетілген барлық қасиетттерінің жиынтығы.   Тұлға дегеніміз, қоғамда белгілі орыны бар, белгілі қоғамдық қызмет атқаратын саналы индивид. Тұлға индивидке қарағанда жас, себебі, адам индивид болып туады, ал тұлға болып қалыптасады.   </vt:lpstr>
      <vt:lpstr> Психологиядағы танымдық процестер.Түйсік.  Түйсік – қоршаған орта заттары мен құбылыстарының жеке қасиеттерін бейнелейтін қарапайым процесс. Басқа сөзбен айтқанда, адам қоршаған ортаның барлығын түйсінеді. Түйсік пен қабылдау бір-бірімен өте тығыз байланысты. Кез-келген түйсінуді қабылдауға, бүтіндей қабылдауға дейін жеткізуге болады.    Сезім мүшелерінің жұмысы кезінде пайда болатын түйсінудің әр түрлілігіне қарамастан, олардың құрылуы мен қалыптасуында бірқатар ортақ белгілерді табуға болады. Жалпы анализаторлар ағза ішінде және одан тыс жүретін құбылыстар туралы ақпараттарды қабылдау және талдауды жүзеге асыратын орталық және шеткі жүйке жүйесінің өзара әрекеттесіп қалыптасуының жиынтығын құрайды деп айтуға болады    </vt:lpstr>
      <vt:lpstr>Слайд 17</vt:lpstr>
      <vt:lpstr>Анализатор – түйсіктің органикалық негізін құрайтын күрделі нейрофизиологиялық жүйе. Ол өзіне рецепторларды, ми мен рецепторларды байланыстырушы жүйке жолдарын және жүйке импульстарын өңдейтін арнайы бөлімдерді қосады.  Анализаторлардың жалпы қасиеттері: адекватты тітіркендіргіштерге өте жоғары сезгіштік. Сезгіштіктің сандық шегі табалдырықтық қарқындылық болып табылады, яғни, тітіркендіргіштің төменгі қарқындылығы түйсінуді тудыратын әсер ету; дифференциалды сезгіштіктің болуы, (әр түрлілігі, айырмашылығы, контрастылығы) яғни, тітіркендіргіштер арасындағы интенсивтілік бойынша айырмашылықты ажырату қабілеті; бейімделу – тітіркендіргіштер қарқындылығына өз сезгіштік деңгейін икемдеудегі анализаторлардың қабілеті; анализаторлардың жаттығуы – сенсорлық іс-әрекеттің әсерінен бейімделу процестерін жылдамдату сезгіштігінің артуы; тітіркендіргіштер әрекеті аяқталғаннан кейін де біраз уақыт түйсінуді сақтауға анализаторлардың қабілеттілігі. Мұндай түйсінудің “инерциясы” бірізді образдар ретінде түсіндіріледі; анализаторлардың үнемі өзара әрекеттесуі және қалыпты қалыптасу жағдайы. </vt:lpstr>
      <vt:lpstr>Слайд 19</vt:lpstr>
      <vt:lpstr>Слайд 20</vt:lpstr>
      <vt:lpstr> Қабылдауды кез-келген басқа психикалық феномен сияқты процесс ретінде де, нәтиже ретінде де қарастыруға болады.  Қабылдау жеке қасиеттерді бейнелейтін түйсікке қарағанда, қоршаған орта заттары мен құбылыстарын тұтастай бейнелеп, шындықтың интегралды бейнесін құрады. Қабылдау қорытындысы – субъектінің сезім мүшелеріне тітіркендіргіштердің тікелей әсер етуінен пайда болатын қоршаған әлемнің интегралды, тұтас бейнесі.  Заттардың, нақты құбылыстар немесе процестердің қасиеті ретінде қабылданбайтын түйсіктен айырмашылығы, қабылдау бізді қоршаған әлемдегі заттардың түрі ретінде рәсімделетін субъективті қатыстылық ретінде жүреді. Сонымен қатар, біз иллюзиямен жұмыс істегенде немесе қабылданатын қасиет салыстырмалы қарапайым болғанда, ол қарапайым түйсінуді шақырады (бұл жағдайда түйсік қандай да бір құбылысқа немесе обьектіге қатысты болып, олармен ассоциацияланады).  </vt:lpstr>
      <vt:lpstr>Слайд 22</vt:lpstr>
      <vt:lpstr>Қабылдаудың тұтастылығы  деп объетінің  кейбір қабылданатын элементтерінің жиынтығын сенсорлық түрде және ойша тұтас бейне күйіне  толықтыруды айтады. Қабылдаудың объектісі кейбір жеке қасиеттерден ,жеке бөліктерден тұрғанымен ,біз оларды бүтіндей,тұтастай  қабылдаймыз. Қабылдаудың нәтижесінде  қалыптасатын тұтас бейне түйсіну түрінде  алынатын заттың жеке қасиеттері мен сапалары жөніндегі  білімдерді жалпылау негізінде құрылады.Қабылдаудың құрылымдылығы  қабылдаудың тұтастылығымен тығыз байланысты. Біз белгілі бір объектіні  жеке элементтермен емес,тұтас құрылым ретінде қабылдаймыз. Мыслы,музыканы қабылдағанда ,біз оны жеке ноталар  бойынша емес,тұтас әуен ретінде қабылдап,қайта жаңғырта аламыз.                                                                                                           Қабылдауың заттылығы – қабылдаудың көрнекі бейнесін сыртқы дүние нің белгілі бір  заттарына жатқызу. Бұл объективация лық қасиет болмаса қабылдау өзінің  бағдарлаушы және реттеуші қызметін атқара алмайды. Қабылдаудың заттылығының дамуында адамның практикалық іс-әрекеті  маңызды рөл атқарады.                                                                    Қабылдаудың мағыналылығы. Бұл ерекшелікте  қабылдаудың түйсіктерден негізгі айырмашылығы жақсы көрінеді. Объектілердің мазмұнын жақсылап түсінбейінше,оларды белгілі  тұжырымдар мен сөз арқылы атамайынша,олар толық қабылданбайды. Егер объектінің  аты сөзбен берілсе,ол қандай нәрсе болса да,оңай және тез қабылданады.                       Қабылдаудың тұрақтылығы немесе константтылығы деп сыртқы жағдайдың  өзгеруіне қарамастан,заттардың мөлшері,формасы,түсі, және т.б. қасиеттерінің салыстырмалы бір қалыпты болып қабылдануын айтады.</vt:lpstr>
      <vt:lpstr>Апперцепция. Қабылдаудың адамның жалпы психикалық тұрмысы мен өткен тәжірибесінің мазмұнына байланыстылығын апперцепция дейді. Бұл адамға қабылданатын заттар немесе құбылыстар таныс болып,оның бұрынғы тәжірибесінде  кездескен болса,онда адам оларды дұрысырақ қабылдайды.  Енді қабылдаудың түрлеріне келетін болсақ – қабылдаудың түйсіктер сияқты негізгі агализаторға байланысты классификациясы бар. Әдетте,қабылдау процесі өзара әрекеттесетін  анализаторлар негізінде жүзеге асады. Қозғалыстық қабылдаулар белгілі бір дәрежеде қабылдаулардың барлық түрлеріне қатысады. Мысалы,сипап сезу қабылдауында тактилдік және кинестезиялық анализаторлар қатысады. Қабылдаудың әр түрі таза күйде  сирек кездеседі. Олар көбінесе комбинацияланып қабылдаудың күрделі түрлерін құрайды.     Қабылдаудың келесі жіктелуінде  материяның тіршілік  етуінің белгілі бір формалары – кеңістік, уақыт, қозғалыс негізінде алынады. Кеңістікті қабылдау: заттардың формасын, көлемін, тереңдігін және алыстығын,бағытын  қабылдау.  Кеңістікті қабылдау адамның ортамен өзара әрекеттесуінде  үлкен рөл атқарады және адамның сонда бағдарлауының қажетті шарты болып табылады. Кеңістікті қабылдау кеңістіктің объективті көрінісінің бейнеленуі болып табылады және объектердің формасын,көлемін және өзара орналасуын,олардың рельефін,қашықтығын және олардың бағытын қабылдаудан тұрады.                                                                                       Заттардың көлемі мен түрін қабылдау. Заттардың көлемі мен түрін қабылдауда  олардың көздің тор қабығында  бейнеленуінің  үлкен маңызы бар. Үлкен заттарға үлкен кескін,кіші заттарға кіші кескін сәйкес келеді. Адамның көз құрылысының ерекшелігіне байланысты  алыста орналасқан зат көлемі жағынан бірдей болғанымен,жақын қашықтықтағы  затқа қарағанда,кіші болып бейнеленеді. Заттардың көлемі мен түрін қабылдау  көру,сипап сезу және бұлшық еттік-қимылдық түйсіктердің күрделі үйлесімі негізінде жүзеге асады.</vt:lpstr>
      <vt:lpstr>Заттардың аумақтылығы мен қашықтығын қабылдау. Заттардың аумақтылығын немесе тереңдігін қабылдауда бинокулярлық көру(немесе екі көзбен көре қабылдау)негізгі рөл атқарады. Монокулярлық көру (бір көзбен қарау) қашықтықты белгілі бір шек маңында ғана дұрыс анықтай алады.  Егер шамалы қашықтықта керулі тұрған жіңішке жіпке бір көзбен қарасақ,жоғарыдан тасталған  кішкентай шардың  оның алдынан немесе артынан өткенін айыру қиын. Тереңдікті қабылдауда көз бұлшық еттерінің  жиырылуы мен жазылуынан пайда болатын бұлшық еттік –қозғалыстық түйсіктердің  маңызы аз емес.                                                      Уақытты қабылдау. Уақытты қабылдау –бұл құбылыстар мен оқиғалардың ұзақтығы мен тізбегін бейнелендіру. И.П.Павлов пен оның ізбасарлары тәжірибе  жүзінде дәлелдеген адамдарда үнемі жасалынып отыратын уақытқа деген шартты  рефлекстер  уақытты  қабылдау процесінің  физиологиялық негізі  болып табылады. Уақыттық аралықтар адам организмінде  болатын ырғақты  процестермен  анықталады. Уақытты дәл ,тікелей қабылдауға  көнетін тек қысқа  мерзімді интервалдар ғана. Уақыттың  қабылдану ұзақтығы  адам іс-әрекетінің  мазмұнына  тәуелді. Қызықты ,маңызды істерге  толы уақыт зымырап тез өтеді. Адам уақытты қабылдаудағы субъективтіліктен  практикалық іс-әрекет  пен тәжірибесі негізінде арыла алады. Қозғалысты қабылдау – бұл объектілердің  кеістіктегі орны мен қалпының өзгерісін бейнелеу. Қозғалысты қабылдау өмірлік маңызға ие. Қозғалысқа  көру жүйесінің перифериялық бөлімі сезімтал келеді. Объект  табылғанда,көру аумағының  орталығына  ауысады,осы жерде бұл объектіні  ажырату мен тану жүзеге асады.Заттың қозғалысын қабылдау , негізінен,оның қандай да бір фонда  орын ауыстырып немесе жылжи отырып , көз торының түрлі клеткаларының  кезекті қозуын тудырады. Қозғалысты қабылдауда көру және кинестезиялық анализаторлары  негізгі рөл атқарады.    </vt:lpstr>
      <vt:lpstr>   Ес - бұл бейнелеудің интегралды іздік формасы. Ол кез-келген психикалық процестің негізінде жатыр. Ес психикалық өмірді ұйымдастырудың негізгі формасының бірі болып табылады. Есті танымдық процестердің ядросы деп атайды. Шығуы бойынша естің екі түрін ажыратады: генетикалық (тұқым қуалайтын) және өмір кезіндегі ес. Өмір кезіндегі еске қозғалыс, образдық (көру, есту, кинестетикалық және т.б.), эмоционалды, символикалық (сөздік, логикалық) және еріктік ес кіреді. Ақпаратты сақтау ұзақтығы бойынша естің келесі деңгейлерін ажыратыды: 1) Кенеттік ес сезу мүшелерінің инерциялығымен байланысты. Бұл ес ерікті басқаруына келмейді. Кенеттік есте бейне константты емес - бұл қабылдау бейнесі емес, түйсік бейнесі. Кенеттік ес әлемнің бірегейлі қабылдауын қамтамасыз етеді; 2) Қысқа мерзімдік ес. Бұл жерде зейіні аударылған ақпарат сақталынады. Ақпарат өзгерілмейтін күйінде қалмайды, ол өңделеді және интерпретацияланады. Қысқа мерзімді ес үшін қайталау мен символизация арқылы ерікті басқару мүмкіншілігі бар. Қысқа мерзімді ес көлемі – 7±2; 3) Аралық (буферлік) ес – қысқа мерзімді ес пен ұзақ мерзімді ес арасындағы аралық инстанция болып табылады. Бұл жерде ақпарат ұзақ мерзімді еске аудару мүмкіндігі келгенше сақталынады. Буферлік ес тазалануы мен күн бойы жиналған ақпартты категоризациялау ұйқы кезінде іске асады; 4) Ұзақ мерзімді ес ақпаратты сақтау көлемі мен уақыты бойынша шектелмелген. Бірақ ақпарат кейде дер кезінде шығарып алынбауы мүмкін. Ақпараттың қол жетімділігі сақтау ұйымдастыруымен анықталады. Ұзақ мерзімді есте ақпарат сақтаудың екі типі бар: ақпаратқа ерікті рұқсат (ақпарат үзіліссіз түрленеді) және ерікті рұқсатсыз (ақпарат айнымас күйінде сақталынады).   </vt:lpstr>
      <vt:lpstr>Слайд 27</vt:lpstr>
      <vt:lpstr>Слайд 28</vt:lpstr>
      <vt:lpstr>Слайд 29</vt:lpstr>
      <vt:lpstr>Естің түрлерін жіктеуінің белсенділікке, мақсаттың бар немесе жоқ болуына, негізгі психикалық әрекеттің сипатына, есте сақтау мерзіміне орай келесі түрлері болады:  Ерікті және еріксіз ес түрлері.Сонда белгілі мақсат қоймай-ақ арнайы есте қалдырмай-ақ есте сақтау мен жаңғыртуды еріксіз ес деп атайды. Ал мақсат қойып, арнайы әрекеттерді қолданып жатып есте сақтағанды ерікті ес деп атайды. Арнайы амалдарды қолданып есте сақтауда келесі ес түрлері болады:  Механикалық ес. Мұндай есте қалдыру ешбір өзгеріссіз, дәлме-дәл қайталауды көздейді.Мысалы,түрлі ережелерді жаттау барысында.  Логикалық ес. Бұл есте сақтау амалында логикалық түсіну,жүйелеу, негізгі логикалық компоненттерді бөліп шығару,солардың араларында мәндік байланыстарды табу жасалады. Сонда есте сақтау 20 есе  өседі.Бейнелі-көрнекілік ес. Мәліметтерді бейнелерге, схемаларға, графиктерге, суреттерге айналдыру. Бейнелеуде естің бірнеше түрін ажыртуға болады: көру, есту, дәм, сипап-сезу, иіс естері болып бөлінеді. Эмоциялық ес – бастан кешірген түрлі сезімдер мен эмоциялық күйлерін есте қалдырып отыруы және қайта жаңғыртуы. Бұл естің түрлерін басқалармен салыстырғанда әлде қайда күшті болып табылады. Адам есіне ең күшті сақталатыны ең қуанышты немесе ең қайғырған кезі болып табылады. Естің бұлардан басқа қысқа мерзімді, оперативті, ұзақ мерзімді, түпкілікті ес деген түрлері бар.</vt:lpstr>
      <vt:lpstr>Слайд 31</vt:lpstr>
      <vt:lpstr>Ойлау шығу тегі мен пайда болуына байланысты  келесідей  түрлерге  жіктеледі:                                         Көрнекі-әрекеттік ойлау;  Көрнекі-бейнелік;  Сөздік-логикалық;                                                                                              Мәселенің  түріне байланысты:                                                                        1)Теориялық ойлау; 2)Практикалық ойлау;          Таным түрі бойынша: Эмпирикалық және теориялық ойлау.     Рефлексия немесе саналау деңгейі бойынша: интуиктивтік және рационалдық (аналитикалық немесе логикалық) ойлау;        Әрекеттің тәсілдері негізінде:  вербалдық және көрнекі;     Ойлау бағыттылығымен байланысты: шынайы және аутистік ойлау;  Ойлау іс-әрекетінің өніміне байланысты: продуктивті және репродуктивті Ойлаудың фукцияларына байланысты: творчестволық және критикалық ойлау;  Еріктік күштің жұмсалуына байланысты:  ырықсыз және ырықты; </vt:lpstr>
      <vt:lpstr>Ойдың бастапқы формасы болып ұғым есептеледі. Ұғым дегеніміз – заттар мен құбылыстар туралы ой. Ұғымда заттардың жалпы және негізгі қасиеттері бейнеленеді. Ұғымдар жеке және жалпы болып екіге бөлінеді. Жалпы ойлау дегеніміздің өзі – мәселені шешу, оның мәнісін түсіне білу деген сөз. Ойлаудың ең күрделі және жоғарғы формаларының  бірі -  ой қорытындылары. Ой қорытындылары дегеніміз – бірнеше пікірлерден  жаңа пікірлер шығару тәсілі. Қорытынды шығару үшін оны белгілі тәртіпке бір-бірімен  байланыстыруымыз қажет. Ой қорытындысының негізгі үш түрі бар: дедукциялық, индукциялық, аналогиялық ой қорытындысы.               Дедукция дегеніміз – жалпыдан жекеге қарай жүретін ой қорытындысы. Индукция дегеніміз – жекеден жалпыға қарай жасалатын ой қорытындысы.           Аналогия дегеніміз – ұқсастық бойынша ой  қорытындыларын жасау.</vt:lpstr>
      <vt:lpstr>Слайд 34</vt:lpstr>
      <vt:lpstr>Слайд 35</vt:lpstr>
      <vt:lpstr> Зейін өздігінен жеке-дара психикалық процесс те, жеке адамның қасиеті де болып саналмайды. Сөйтсе де ол әрқашан адамның өмір тәжірибесіндегі іс-әрекетіне, таным процестеріне тікелей қатысты болып, оның қызығуын, бағытын көрсетеді.Зейін-кез-келген психикалық процестің тұрақты бір жағы.Сөйтіп ол адам іс-әрекетініңсапалы әрі нәтижелі болуын жәрдемдеседі.Зейін дегеніміз-сананың белгілі бір нәрсеге бағытталып, оның айқын бейнелеуін қамтамассыз етуі. Оны белгілі бір нәрсеге арнайы бағыттау және шоғырландыру қабілеті адамның белсенділігін білдіреді. Психиканың ерекше қасиеті ретінде зейін адамның еңбек процесінде қалыптасады. Мұндағы қажетті шарт- объектіні таңдап алып, сананы сол объектіге бағыттау. Зейін сыртқы орта құбылыстарына да, адамның өзінің ішкі психикалық күйлеріне де бағытталуы мүмкін.   Зейіннің физиологиялық механизімі өте күрделі.Оның негізі-жүйке-жүйесінің әр түрлі деңгейде тұрған сезгіштік қызметі.Сезгіш дегеніміз-ми қабының төменгі қатарында орналасқан ретикулярлық формациялар деп аталатын анатомиялық және функцияналдылық ерекшелік.Ретикулярлық формацияның өрлеуші, төмендеуші дейтін екі түрлі бар.Ол бір импульстерді сиретіп тежеп, екіншілерін күшейтіп, ми қабығына талғап жеткізіп отырады. Осының нәтижесінде сананың айқындығы реттеледі. </vt:lpstr>
      <vt:lpstr>Адамға тән әрекеттің кез келген түрінде зейін орын алмаса, оның нәтижелі болуы қиын. Орыс педагогикасының атасы К.Д.Ушинский (1824-1870) зейіннің маңызын былайша көрсеткен еді. «Зейін адам санасынан қорытылып өтетін барлық ойды аңғартатын, адам жанының жалғыз ғана есігі болып табылады, демек, бұл есікке ілімнің бірде-бір сөзі соқпай өте алмайды, егер де ол соқпай өтсе, онда баланың санасында ештеңе де қалмайды».</vt:lpstr>
      <vt:lpstr>Зейіннің физиологиялық негіздерін орыс физиологы, академик А.А.Ухтомскийдің (1875-1942) доминанта теориясы бойынша да жақсы түсінуге болады. Сыртқы дүниенің көптеген тітіркендіргіштерінің ішінде біреуі миға көбірек әсер етеді де, мидың бір алабын қаттырақ, күштірек қоздырады, осындай алапты доминанта деп атаған. Мидың осы күшті қозғыш алабы қалған алаптардағы әлсіз қозу процестерін өзіне тартып алып отырады. Осыдан мидың күшті қозған алабы онан бетер күшейеді. Мәселен, қызық кітапқа беріле оқығанда адамға кейбір бөгде тітіркендіргіштердің бөгет жасамайтыны, қайта олардың біздің ойымыздың күшеюіне жәрдемдесетіні байқалады. Сондықтан адам бар зейінін қойып кітап оқыған кезде қасындағы бөгде тітіркендіргіштерден (мысалы, сағат маятнигінің соғуы секілді) қашпауы керек. Бұл біздің басқа нәрсеге көңіл аудармай, үңіліп отырған әрекетімізге мейлінше беріле түсуге жәрдемдеседі. Өйткені, жоғарыда айтылғандай, мидағы басыңқы қозу әлсіз тітіркендіргіштерден болған қозуларды өзіне тартып алып, солардың есебінен күшейіп отырады. А.А.Ухтомскийдің доминанта теориясының мәнін И.П.Павловтың «Қозудың оптимальдык, алабы» дейтін теориясы онан сайын толықтыра түседі </vt:lpstr>
      <vt:lpstr>Адамдардың зейіні  ырықты  ырықсыз үйреншікті  болып үшке бөлінеді Ырықсыз зейін физиологиялық тұрғыдан барлау (ориентировочный) рефлексінің жемісі болып табылады. Зейіннің бұл түрі жануарлар мен адамдардың сыртқы ортамен байланысында үлкен роль атқарады. Ырықсыз зейін кез келген тітіркендіргіш арқылы пайда бола бермейді Адамның ырықты зейіні әрекетті саналы түрде белгілі ерік күшін жұмсау арқылы орындалуынан көрінеді. Ырықты зейінде белгілі бір мақсат қойып, объектіге ерекше зер салып отыру көзделеді, ол жұмыстың басынан аяғына дейін ерік-жігерді сарқа жұмсауды талап етеді.  Үйреншікті зейін — адамға табиғи сіңісіп кеткен, арнайы күш жұмсамай-ақ орындалатын зейін. Мәселен, бала оқуға төселсе, бұл оның тұрақты әдетіне айналса, оның зейіні де үйреншікті бола бастайды. Қандай нәрсеге болса да үйреніп, жаттығып алған соң, адамның іс-әрекеті дағдысына айналады. Үйреншікті зейіннің де табиғаты осыған ұқсас. </vt:lpstr>
      <vt:lpstr>Зейінсіздік - бір нәрсеге ден қоя алмай,үстірт пікір айту,өзге адамның жан дүниесін байқай алмау. Жігерсіздік білім саясыздығы,мейірімсіздік сияқты ерекшеліктер басқа адамдардың тағдарымен санаспайтын немқұрайдылақты туғызады. Адам бір нәрсеге ықыласты, ал өзге сәрсеге ықыласты,ал өзге нәрсеге ықылассыз болуы мүмкін. Бұл адамдардың нәрселерге деген талғампаздығын көрсетеді. Ой талғымның дәлдігі,қолға алған істі аяғыны дейін бітіру,адамның жан дүниесінің босаңдығы, табансыздық көрсету,ұшқалақ мінез-бәрі де адам зейінінің типтік сипаттарын білдіретін қасиет-ерекшеліктер. Зейіннің саналы әрекетпен,адамның мінез-құлқымен,темперамент ерекшеліктерімен байланысты еккендігі адам пихикасысының кез келген ерекшелігінен анық аңғарылып тұрады.   Осы ерекшеліктері мен сипаттарына орай зейін адамның психологиялық құрылымында айрықша орын алып, оның іс-әрекет түрлерінде, бағыт бағдарында айқын көрініс береді. Біз сізбен түйіндегенде, зейін-адамның саналы әрекетінің, жалпы психикалық дүниесінің есігі деуге болады.   Адам өміріндегі зейін ретикулярлы формациялы іс-әрекетпен байланысты мидың жалпы белсенділігімен сипатталады. </vt:lpstr>
      <vt:lpstr> Тіл – қарым-қатынас құралы. Адамның ой-өрісін, мәдени дәрежесін, ақыл-парасатын, рухани байлығын көрсететін айна. Тіл мәдениетінің өзектілігі әрқашан ескеріліп, қай халық болса да бұл мәселені айналып өткен емес. «Өнер алды – қызыл тіл» деп қазақ халқы да сөйлеу шеберлігіне үлкен мән берген. Қазіргі таңда тіл мәдениетінің көкейтестілігі арта түсті.  Адам өз ойын басқаларға тіл арқылы айтып не жазып жеткізеді. Тыңдаушы да сөйлеушінің ойын тіл арқылы түсінеді. Ойдың жарыққа шығып, іске асуы, өмір сүруші үшін тілдік материалға негізделуі, сөздер мен сөз тіркестері және сөйлемдер түрінде айтылуы шарт. «Тіл дегеніміз — ойдың тікелей шындығы» (К. Маркс). Ой шындығы тіл арқылы, тілдегі сөздер мен сөйлемдер арқылы көрінеді. Демек, тіл — пікір алысу құралы, ойлаудың қаруы, ойды білдіру құралы.  </vt:lpstr>
      <vt:lpstr>Тіл байлығы – сөз байлығы. Ал сөз байлығы әр адамның лексикасындағы қолданылатын сөздердің санымен байланысты болғанымен, негізгі байлық – ой байлығы, сол сөздерді қиюластырып, әсем де әсерлі ой мұнарасын қалай білуде. Себебі сөзді көп біліп, бірақ оны орынды, ойлы, образды жұмсай алмасаң, одан не пайда? Ал сөзге көп мағына сыйғызып, әр сөздің парын, мән-мазмұнын, стильдік бояуын дөп басып беру ойлау қабілетімен, оның шығармашылық сипатымен ұштасып жатады. Ал ой байлығына жету үшін тіл дамуының кешегісі мен бүгінгісін, толығу жолдарын, тілде пайда болған жаңа құбылыстардың өміршеңдігін, бір сөзбен айтқанда, тілдің ішкі, сыртқы мүмкіншілігін жақсы меңгеріп, оған қамқорлықпен, жанашыр көзбен қадағалап отыру керек.</vt:lpstr>
      <vt:lpstr>«Тіл - қоғамдық құбылыс» деген тезисті ұсынбағанмен, тілдің қоғам өмірімен байланыстылығы, қоғамдағы орны, ролі деген мәселелермен ХІХ В.Гумбольдт еңбектері кейініректе  туған лингвистикалық  мектептердің тілдің әлеуметтік сипатына ерекше мән берулеріне түрткі болды. Бұл мәселеге Н.Я.Марр да ерекше мән берді. Жалпы тілді халықтың жан дүниесімен, ой-санасымен, тарихы мен мәдениетімен тығыз байланыста қарау В.Фон Гумбольдт, И.Гердер, Г.Пауль, В.Вундт, Г.Штейнталь, Э.Сепир, Б.Уорф, А.Потебня т.б. ғалымдардың есімдерімен байланыстырылады. Қазақ зиялылары: А.Байтұрсынов, М.Жұмабаев, М.Балақаев, К.Аханов, Т.Қордабаев, Ы.Маманов, Н.Уәлиев, Р.Сыздықова, А.Жапбаров, Ә.Болғанбаев, С.Исаев, А.Ысқақов, Р.Әміров, Қ.Жұбанов т.б. ғалымдардың еңбектерінде «тіл» ұғымының сан қырлы жағына тоқталады. Тіл табиғатының қыр-сырына терең жан-жақты үңілу – ғалым А.Байтұрсынұлынан бастау алып, Қ.Жұбанов зерттеулерімен өз жалғасын тапқан</vt:lpstr>
      <vt:lpstr>Сөйлеу орыс. речь, говорение — адамның тілдік амалдар арқылы пікір, ой білдіру әрекеті. Сөйлеу анатомиялық мүшелердің қатысуымен іске асқанымен, негізінен, адамның психикалық қабілетіне, қоғамдағы пікір алмасу тәжірибесіне сүйенеді. Сөйлеу процесі айтылатын пікірдің мазмұнына, пікір айтудың жағдайына (пікірді ауызша не жазбаша айту, диалог түрінде айту, көпшілік алдында айту, тындаушының білім дәрежесін, жас мөлшерін ескеру т. б.) сай түрліше құрылады. Сондықтан Сөйлеудің коммуникативтік жағдайға сай стилі қалыптасады. Сөйлеу мен тіл бір емес. Егер тіл қарым-қатынас құралы болып табылса, Сөйлеу сол құралдын нақты қолданыста көрінетін түрі болып табылады. Сөйлеуге тән қасиеттер: дауысталу, тембрлік сипат, артикуляциялық анықтық, темп, акцент т. б. Сөйлеу актісі (лат. actus) орыс. акт речи —белгілі қоғамдық ортада қалыптасқан сөйлеу принциптері мен ережелеріне сай, арнайы мақсатта жүзете асырылатын сөйлеу әрекеті.Сөйлеу актісінің негізгі белгілері: белгілі бір мақсат көзделетіндігі; қалыптасқан дәстүрге сай шарттылық сипат болатындығы.  </vt:lpstr>
      <vt:lpstr>        Сөйлеудің  дамуы. Сөйлеу мәдениеті. Жазбаша сөйлеу -  баланың тіл мәдениетінің дамуына ерекше ықпал жасайтын қуатты фактор. Жазбаша сөйлеу  меңгеруге бала мектеп есігін аттағаннан бастап  белсенді кіріседі. Баланы жазу сөзіне үйрету – бастауыш мектептегі  оқуды пайызға шаққанда  жартысына жуығы ашылады.  Жазбаша сөйлеудің дамуы хат танудан басталады.  Бала мектепке келген кезден бастап  оқу дағдысымен қатар жазу дағдысын да меңгере бастайды. Жазу дағдыларына машықтану да өте күрделі процесс. Мұның 3 кезеңі бар:  Әріптің элементтерін үйрену кезеңін деп аталады. Бала әріптің жеке элементтерін жаза білу қаблетіне ие болады. Баланың зейіні енді  біртіндеп әріп таңбаларына ауа бастайды, оынң әріп жазуға  қатысын қимыл – қозғалыстары автоматталына түседі. Осы кезеңде бала жеке әріптерді толық жаза білуге үйренеді.  Жазуға үйренудің екінші  кезеңін психологияда  әріптік кезең  деп аталады.  Жазба сөйлеудің  қалыптасу дәрежесін көрсететін негізгі кезең. Мұнда оқушы өз бетімен жеке сөздерді жаза алатын халге жетеді. Баланың зейін енді жеке сөздері емес, солардан құралатын сөзге ауады. Бала, сондай – ақ, сөздегі әріптің орналасу  да қатты көңіл бөледі.                 </vt:lpstr>
      <vt:lpstr>Адам  миында бұрыннан бар елестерді мәнерлеп жаңа образ жасау процесі қиял деп аталады. Сонымен қиял – нақты шынайылықты білдіретін және осының негізінде жаңа көріністі түсініктерді қайта жасайтын процесс. Қиял еңбек процесінде адамның белгілі бір құралдарды қайта жасау қажеттілігінің қайта тууы негізінде пайда болды деп есептеледі. Қиял екі психикалық процеспен: ес және ойлаумен тығыз байланысты.    </vt:lpstr>
      <vt:lpstr>Қиял процесі ес сияқты ерікті (мақстты) немесе әдейі жасалуы бойынша бөлінеді.  Еріксіз (мақсатсыз) жасалған қиялға түс жатады. Себебі онда образдар әдейіленіп жасалмайды және де күтпеген қызықты жағдайларға тап болады.      Ерікті қиялдың көптеген түрлері мен формалары араснан жаңадан жасалынған қиялды, шығармашылық қиялды және арманды қарастыруға болады. Қайта жасау қиялы адамға өзінің суреттеуіне толықтай сәйкес келетін объектіні жасау қажеттілігі туған кезде пайда болады. Қайта жасау қиялымен біз көп жағдайда сөзбен сипаттау бойынша қандай да бір көріністі жасау қажет болған жағдайда кездесеміз.Ерікті қиялжың келесі түрі – шығармашылық қиял. Ол адамның жоқ үлгі бойынша жаңа образды жасауымен сипатталады. Қата жасау қиялмен шығармашылық қиял арасында шекара жоқ. Қиялдың ерекше түрі – арман. Қиялдың бұл түрінің мәні жаңа образдарды жеке өзінің жасауы. Арманның шығармашылық қтялға қарағанда бірқатар айырмашылықтары бар. Біріншіден, арманда адам өзі тілеген образды жасайды, ал шығармашылық қиялда адам  әрқашан өзі қалаған образды жасай бермейді. Екіншіден, арман – шығармашылық іс-әрекетке қосылмаған қиял процесі, яғни көркем шығармаға ғылыми ашулар,техникалық ойлау, табу түріндегі тез арада және тікелей объективті өнім бермейді.Арманның негізгі ерекшелігі – оның болашаққа бағытталғандығында, яғни арман өзі қалаған болашаққа бағытталған қиял. Адам көп жағдайда болашаққа жоспар құрады. </vt:lpstr>
      <vt:lpstr>Қиял процесі барысында дүниеге келетін образдар іштен пайда болмайды. Олар біздің өткен тәжірибеміз негізінде, шынайы өмірдегі құбылыстар туралы түсініктер негізінде қалыптасады. Образдарды жасау екі негізгі этапта жүреді. Бірінші этапта әсерлердің немесе көріністердің құрамдас бөліктерге бөлінуі жүреді. Басқаша айтқанда, бірінші этап өмірден алған өз әсерлерімізді анализ жасаумен сипатталады. Мұндай анализ барысында объектінің абстракциялануы жүреді. Агглютинация өнерде және техникалық шығармашылықта кеңінен қолданылады. Мысалы, Леонардо да Винчидің жас суретшілерге берген ақылы бәріне аян: «Егер сен ойдан жасалынған жануарды шынайы етіп көрсеткін келсе, айталық жылан – оның басына иттің басын қой, мысықтың көзін,филлиннің құлағын, арыстанның қасын, тасбақаның мойнын сал». Техникада агглютинация қолдану барысында автомобиль-амфибия, т.б. пайда болады.     </vt:lpstr>
      <vt:lpstr>Қиялдың образдарын қайта жасаудың неғұрлым кеңінен таралған әдістерінің бірі – объектіні ұлғайту немесе кішірейту. Мұның көмегімен неше түрлі әдеби кейіпкерлер жасалады.Схематизация  әр түрлі жағдайда орын алуы мүмкін. Біріншіден, схематизация объектіні толықтай қабылдаған кезде пайда болуы мүмкін. Бұл әсіресе балаларда көптеп кездеседі. Екіншіден оның себебі объектіні толықтай қабылдау барысында сондай маңызды емес, детальдар мен бөліктерді ұмыту болып табылады</vt:lpstr>
      <vt:lpstr>Акцентировка образдың неғұрлым  мәні соған тән белгілерін сызып көрсету үшін қажет. Бұл әдіс шығарма образдарын жасауға қолданылады. Бұл күрделі шығармашылық процесс. </vt:lpstr>
      <vt:lpstr>11.Эмоция – бұл ерекше психикалық құбылыс, әсерімен бірге адамдардың уайым түрінде өзіне пайдалы әр түрлі құбылыстар мен заттардың  субъективті бағадануы мазмұгыгың көрінісі. Эмоция адамдарға қоршаған әлемді тануға бағыт-бағдар береді: пайдалы-зияндылығы, негізді-негізсіздігі, т.б. Эмоционалдық бағыт-бағдар мен рационалды бағыттың ерекшелігін қарастыратын болсақ, мынадай өзгешеліктерді байқауға болады: арнайы оқытуды талап етпейтін, ақпаратты алу жағдайының шектелу мүмкіндіктері нашар түсінбеушіліктер және қысқа мерзімді ырықсыз бағыт-бағдарлар. Кез келген адамда пайда болатын эмоция оның негізгі ішкі өмірлік ішкі сигнаоы болып табылады және келесі ойы мен әрекетін басқарып бағдарлайды. Мұның анық себептері мен негіздерін жөнді ақылмен түсінбеуі мүмкін. Бірақ олардың дәлдігінде сенімді болуы шарт. Тұлға деңгейінің ішкі сенімдіоігі әрқашанда жоғары эмоционалды түрде қалады.   </vt:lpstr>
      <vt:lpstr>Эмоцияның алғашқы және маңызды функциясы адам үшін қоршаған заттардың, құбылыстардың, адамдардың, әсерлі оқиғалардың өз ойларының, жоспарларының, шешімдерінің, т.б. субъективті мәнін бастапқы бағалау болып табылады. Эмоциялар адам үшін әр түрлі өмірлік уақиғаларда, адамдарға және өзіне, заттар мен құбылыстарға жылдам және сенімді бағдар жасауға мүмкіндік беретін өзінше бір іштег ікомпас рөлін атқарады. Бізге эмоциялық бағалаулар интеллектуалды бағалауға қарағанда сенімдірек және жеке мәнге ие болады. Сондықантан да біз оларға сенуге және бағынуға бейімбіз. Мысалы кез келген темекі шегетін адам никотиннің зияндығын біле тұрса да, темекіні тастамайды. Бұл білімі қатысы жоқ абстракция сияқты болады. Адамның темекіге деген қарым-қатынасын өзгеру үшін сол адам темекінің зияндығын эмоциялық тұрғыда басынан кешіру керек.   Эмоциялар адамға оның қажеттілігінің күйі туралы сигнал беріп тұрады. Бір нәрсеге деген мәжбүрлік өзектілігінен, сәйкесінше,эмоциялық күйзелістер (ашығу, қызығу) туады. Олар қажеттіліктер деп аталады. Қажеттіліктің күйіне байланысты күшеюі, азаюы, мүлдем жоғалып кетуі, белгісі бойынша қарама-қарсыға ауысуы мүмкін.   </vt:lpstr>
      <vt:lpstr>Жағымды эмоциялар адам өмір жолын таңдау барысында өмірлік бағдар береді   Жағымсыз эмоциялар, керісінше ояту функцияларын орындайды.  Эмоциялар адамның физиологиялық функциялары қатты әсер етеді, себебі эмоция олармен қосылып ортақ психофизиологиялық жүйені құрайды. Сондықтан да эмоциялар әрқашан да ағзаның азды-көпті өзгерістермен бірге жүреді. Эмоциялар адамның санасы мен танымдық процестеріне де дәл осылай әсер етеді. Эмоциялардың әсерімен олардың мүмкіндіктері мен функциялық сипаттамалары қатты өзгеріске ұшырай алады (жақсарады немесе нашарлайды). Мысалы адам қатты стрестің әсерінен ойлауы, есте сақтауы, зейінін тұрақтандыруы, нашарлауы, өзі әрекеттерін саналы ьақылауы төмендеуі мүмкін. Эмоциялық механизмдердің негізінде творчестволық ойлау мен қиял жұмыс істейді.  </vt:lpstr>
      <vt:lpstr>Көрсеткен қасиеттерін теориялық жағынан есепке алып, эмоцияның формаларын және сансыз көп түрлерін айқындауға болады. Бірақ белгілі, жақсы кейбіреулері ғана жеткілікті суреттелген. Мысалы, американдық психолог К. Изард фундаментальды эмоциялардың түрлерін көрсеткен. Қызығушылық-қозу  Қуаныш эмоциясы  Ұялту эмоциясы  Ұялуға қарама-қарсы эмоциялық күй  Айну эмоциясы  Жек көру эмоциясы  Өзін кінәлау  Қорқыныш эмоциясы  </vt:lpstr>
      <vt:lpstr>Сезімдер деп тұрақты, эмоционалды боялған тұлғалық құрылымдарды айтамыз, онда адамның біреуге немесе бір нәрсеге деген қатынасы бейнеленеді: біреуге деген махаббат сезімі, патроитизм сезімі, ұят сезімі, т.б. Сезім мәнді эмоционалды бастан кешірулердің жалпылау аккумляциялау механизмі негізінде пайда болады. Сәйкес эмоциялар формасында оларды адам саналайды. Мысалы, ере адамның бір әрекеттері ыли да бізде жек көру эмоциясын тудырса, бұл сол адамға кездескен сайын (ол өзін дұрыс немесе дұрыс емесұстаса да) әркез тұрақты жек көру сезімінің пайда болатынына алып келеді. Әрбір сезімде сәйкес эмоцияларды бастан кешірулердің жеке тәжірибелері шоғырланған. Сезім қаттырақ болған сайын, онда эмоционалды күш те көбірек болады. Сондықтан сезімдер ылғи да өз-өзінің мәнін құрайтын, терең интимді тұлғалық құрылым ретінде бастан кешіріледі. Оларды тұлғаның эмоционалды негізі ретінде бастан кешіріледі. Әйгілі орыс психологы В. И. Мясищев қатныстарды тұлғаның құраушы компоненттері ретінде, ал тұлғаны қатынастар жүйесі ретінде қарастырады</vt:lpstr>
      <vt:lpstr>12.Жалпы ерік проблемасы XVIII-XIX ғағасырларда психологиялық зерттеулерде негізгі мәселелердің бірі болып табылады. Алайда XX ғ. психологиядағы жалпы дағдарысқа байланысты. Ерікті зерттеу екінші орынға ығыстырылып қалды. Зерттеулер жүргізілгенімен тар көлемде болды. Қазіргі психологияның ұғымдық жүйесін талдай келе, психология тарихшысы М. Г. Ярошевский ерік ұғымы XX ғ.-дағы психологияның негізгі ұғымдар қатарына кірмейтінін атап өтті. Ал АҚШ психологиясында «ерік» термин іс жүзіне қолданылмайды екен. Тіпті, психология жайлы көптеген оқулықтрада ерік туралы тараулар жоқ. Тек кейінгі кездері ғана оған қызығу қайта ояна бастады. </vt:lpstr>
      <vt:lpstr>Қазіргі уақытта мотивациялық тұрғы аясында ерік табиғаты жайлы үш дербес нұсқаны бөліп көрсетуге болады. Бірінші нұсқада ерік әрекет мотивациясының бастапқы сәтіне келіп саяды (тілек, талпыныс, аффект). Екінші нұсқада ерік дербес психикалық не психикалық емес табиғаты бар және өзге ештеңеге саймайтын әрі басқа психикалық процестерді анықтайтын жеке дербес күш ретінде бөлініп көрсетіледі. Ал үшінші нұсқада ерік мотивациямен тығыз байланысты, біраққ онымен тура, дәл келмейтін, кедергілерді жеңуден тұратын әрекетке қозғаушы қабілеттілік ретінде қарастырылады.  </vt:lpstr>
      <vt:lpstr>Еріктің қозғаушы функциясын әдейі істелген әрекетке түрткі болатын механизм ретіндегі квазиқажеттіліктің қалыптасуымен теңестірген К. Левин зертттеулері батыс психологиясын ерік пен мотивацияны ажыратпай теңдестіруге әкеп сайды. Кеңес психологиясында мотивациялық тұрғы шеңберінде ерікті саналы түрде кедергіні жеңу қабілеті ретінде түсіну басым болды. Д. Н. Узнадзе, Ш. Н. Чхартишвили, С. Л. Рубенштейн, Л. И. Божрвич еңбектерінде ерікті әрекетке қозғаушы қабілеттілік ретінде түсінетін мотивациялық тұрғы көрінісін табады.  Ерікті зерттеудегі екінші тұрғы – «ерікті таңдау» тұрғысынан келу. Бұл бағыт шеңберінде ерік мотивтерді, мақсаттар мен әрекеттерді таңдау функциясына ие. «Ерікті таңдау» тұрғысы шеңберінде ерік туралы көзқарастың екі нұсқасын бөліп көрсетуге болады. Бірінші нұсқада ерік жеке дербес күш ретінде қарастырылады (теорияның волюнтаристік типі), ал екінші нұсқада ерік танымдық процестердің қызмет етуіне келіп тіреледі (интеллектуалистік теориялар). Ерікті зерттеудегі үшінші тұрғыны шартты түрде реттеуші деуге болады. Ол психологияда өзін-өзі реттеу, басқару проблемасы ретінде көрінеді. </vt:lpstr>
      <vt:lpstr>Ерік туралы спиритуалистік түсінік мінез-құлықтың шын күмәнсіз формалары мен құбылыстары да лақтырылып тасталуы керек деп ойлау қате болар еді. Оны байрығы психолгия бұрыс талқылап, сипаттаған еді. Бұл мағынада Геффдинг ырықсыз іс-әрект ырықты іс-әрекеттің негізі мен мазмұнын құрайды деген. Ерік еш нәрсені жасамайды, ол құрамайды, әрқашан тек өзгертеді және таңдайды. Ол «ерік өзге психикалық процестердің ағымына процестердің өзіне тән заңмен араласады» деді. Сонымен, ескі психологияның ырықты және ырықсыз іс-әрекетпен қатар, ырықты және ырықсыз есті, түсініктердің ырықты және ырықсыз ағымын ажырытуына толық негізі бар. Геффдинг еріктің сәйкес елестер шақырылғанда алғашқы болып табылмайтынын бекітті. Ерік, - дейді ол, - алғашқы серпілісті тудырады және бұрғылайды, тесік бұрғыланып болған кезде судың ағысы өз күшімен жарып өтуі керек, сонда бізге бір рет жасалғанды ізделіп отырғанмен салыстыру ғана қалады.  </vt:lpstr>
      <vt:lpstr>Сонымен қорыта келгенде ерік деп саналы түрде алға тұтқан мақсатқа жету үшін жұмсалстын жан қуатының белсенділігін және адамның өзін меңгере алу қабілетін айтамыз. Ерік іс-әрекеті туралы әр ғалымның теорияларын сараптай келе, қысқаша қорыта кетейін. Ерік ұғымы тарихи сипатқа ие. Ежелгі қоғамда ерік құбылысын бүгінгі біздің түсінігіміздей танып білмеген. Ол кезде ерік туралы сөз болмаған, олар «даналық мұраты» ұғымын қолданған. Ортағасырлық заманда ерік дербес жасайтын, нақты қайырымды не жауыз құбыжық күштер түріне енген құбылыс деп есептеген.   </vt:lpstr>
      <vt:lpstr>Темперамент туралы ілім өте ерте замандарда пайда болған. Темпераменттің негізін салған ежелге грек дәрігері Гиппократ (б.з.д. 460-377 ж.)  темпераментке алғаш түсініктеме беріп, оны негізінен жүйке жүйесінің қасиеттерімен емес, ағзадағы әр түрлі сұйықтықтардың (қан, шырын, сары және қара өт) біреуінің басым болуымен байланыстырған. Ағзадағы осы сұйықтықтардың бірінің басымдығы адамның темпераментін анықтайды: қан басым болса – сангвиник, шырын басым болса – флегматик, сары өт басым болса – холерик және қара өт басым болса  - меланхолик айқындалады екен.  </vt:lpstr>
      <vt:lpstr>Неміс философы И. Кант темпераментті екіге бөледі: Сезім темпераменттері – сангвиник пен меланхолик жатса; Іс-әрекет темпераменттері – барлық темпераменттер жаиады. Темпераменттердің осы бөліністеріне қысқаша тоқтала кетейік: Сангвиник сезім темпераменті  - олардың сезімдері сырттай күшті көрінгенімен, терең және тұрақты емес. Меланхолик сезім темпераменті  - сырттай күзелістері, онша күшті емес, бірақ іштей терең әрі ұзақ болып келеді. Сангвиник іс-әрекет темпераменті  - оптимист, сенімі мол, қалжыңбас. Ол тез ашуланып, тез қайтады, көп уәде береді, бірақ оларды кейде орындай алмайды. Сангвиник жаңа, таныс емес адамдармен тез тіл табыса алады, жақсы пікір-таласқа түседі, ол үшін барлық адамдар дос болып келеді. Оның негізгі ерекшелігі көмекке әр кезде дайын болатындығы мен ақ көңілділігі. Оны ақыл-ой және дене жұмыстары тез шаршатады.  Меланхолик іс-әрекет темпераменті – себебі ол сангвиникке қарам-қарсы, көңіл-күйі төмен адам. Мұндай адамдардың ішкі өмірі күрделі, олар өзіне қатысты барлық нәрселерге үлкне мән береді, сезімтал жанды, әрі уайымшыл болып келеді. Меланхолик ұстамды және уәде бергенде абай болады, орындай алмаса уәде бермейді. Берген уәдесін орындай алмағанда көп қиналады.  Холерик іс-әрекет темпераменті – себебі ауланшақ адам. Мұндай адам өте қызба,  және ұстамсыз. Гер де онымен бәтуға келер болса тез қайтып, жұмсарады. Оның қимылдары тез, бірақ ұзақ емес.  Флегматик іс-әрекет темпераменті – себебі суық адам. Ол күрделі, белсенді жұмыстан гөрі, қол бостылықты қалайды. Оны аудандыру қиын, бірақ ашуланса ұзаққа созылады. </vt:lpstr>
      <vt:lpstr>Неміс психолгы В.Вундт темпераментті екіге бөледі: Эмоциясы күшті темпераменттер. Эмоциясы әлсіз темпераменттер. Неміс анатомы Гейне темпераменттің түрліше болып келуі жүйке жүйесінің тонусына байланысты деген. Орыс педагогы Лесгафт темпераменттер қан тамырларының жуандығы мен кеңдігіне байланысты деп айтты.  Риимнің атақты дәрігері К.Гален темпераменттің физиологиялық ерекшеліктерімен қатар, психологиялық, тіптен адамның адамгершілік қасиеттеріне қатысты салалармен баланысты деп түсіндіреді.   В.Д. Неббылицин темпераменттің үш негізгі компоненттердің бөдіп қарастырады. Олар:   1) индивидтің белсенділігі;  2) оның моторикасы;  3) эмоционалдылығы.  Бұл компоненттер құрылысы және психологиялық көріну формалары жағынан әр түрлі. Бұл жерже үлкен орынды индивидтің белсенділіг алады. Оған шаршау, инерттелік, енжарлық, т.б. Ал моторикаға қозғалыс тездігі мен күштілігі, эмоционалдылық көңіл-күй, аффект, сезім, т.б. жатады.  </vt:lpstr>
      <vt:lpstr>Холерик Бұл темперамент өкілі тездігімен, шапшаңдығымен, ұстамсыздығымен, тым қозғалғыштығымен ерекшеленеді.Адамдармен қарым-қатынаста тынымсыз,агрессивті,шамданғыш болып келеді. темпераментінің жағымды жағы - энергия,белсенділік, Тақтада жауап бергенде , кіші оқушы бір аяқтан екіншісіне ауыстырып тұрады,өте жылдам жауап береді.Ондайлар тез істеуге,үлкен өзгерістерге құлшынып. Бұл оқушы әр нәрсеге құштар, істі бастағанда, оны өте тез және беріліп істейді де, түрлі кедергілерден жеңіл өтеді.   Флегматик Бұл типтің өкілі баяу, байсалды, асықпайды. Істі ойланып, төзімділікпен істейді. Жинақылықты, қалыпты жағдайды ұнатады. Бастаған ісін аяғына дейін жеткізеді. Психикалық процесстер флегматикте баяу жүреді. Кейде флегматиктер жамандықты есте сақтап қалады және ұзақ мерзімге. Адамдармен қарым-қатынаста флегматик бірқалыпты, байыпты, керек жерде тіл табысады, ал орынсыз сөйлемейді. Көңіл- күйі тұрақты. Флегматикті дұрыс тәрбиелегенде іскерлікті,талапшылдықты орнатуға болады.</vt:lpstr>
      <vt:lpstr>Сангвиник Бұл тип өкілі- еті тірі, қабілетті, қозғалғыш. Ондай адам ақкөңіл және қызу, жеңіл мінезді, ренжігенде тез қайтып кетеді,сәтсіздігін жеңіл өткізеді. Коллектив арасында жүргенді ұнатады, басқа оқушылармен тез тіл табысады. Қысылып- қымтырылмайды, кісіге қайырымды.. Достарының арасында ылғи да сыйлы және оларға көптеген қызық әңгімелер айтады. Осы оқушы жаңа ортаға тез бейімделеді. Егер берілген жұмыс немесе тапсырма жеңіл болса, оқушы оны тез орындайды, ал жұмыс қиын, қытымыр, ұзақ болса, жұмысқа суып кетеді.. Меланхолик Бұл темперамент өкілінде психикалық процесстер өте баяу жүреді. Қатты тітіркендіргіштерге жауап бере алмайды, ұзақ және қатты күш түсірсе, олар жұмыс істей алмайды. Олар өте тез шаршайды. Бірақ қалыпты қоршаған ортада, мысалы,үйде ондай балалар өздерін жақсы ұстап, іс-әрекеттерді жақсы орындайды. Эмоциялары баяу туады, бірақ тереңдігімен және күштілігімен ерекшеленеді. Олар өте сезімтал, реніштерін іште сақтап, оларды көп ойлай береді, бірақ сондай қиыншылықтар бар екенін ешкімге көрсетпейді. Меланхоликтер тұйық,таныс емес адамдармен сөйлеспейді, жаңа ортада қатты қысылады. </vt:lpstr>
      <vt:lpstr>14. Мінез - әрбір адамның жеке басына тән өзіндік психологиялық қасиеттер мен ерекшеліктердің жиынтығы. Мінездің қасиеттері мен ерекшеліктері әркімде әрқилы жағдайда байқалып, адамның сол жағдайларға қатынасын білдіреді. Мінез – бұл адамның әлеуметтік  мінез-құлқының ерекшелігі, ол әлеуметтік топтағы адамдардың жүктелген ісін орындауда, адам аралық қарым-қатынасында көрініп отырады. Мінез ерекшеліктері адамның даралық, өзіндік психологиялық қасиеттері.   «Мінез» сөзі өмірде және көркем әдебиетте кеңінен қолданылады. Басқа адамдармен қатынаса отырып әр адам өз мінезі танытады және өзгенікін бағалайды. Күнделікті өмірде қауым мінезді «жақсы», «жаман», «ауыр», «жеңіл» деп сипаттайды. Ара қатынасымыз бұзылған жағдайда, әдетте: «Мінезіміз келіспеді»,- деп жауап береміз. Түрліше мінез иелері ұқсас жағдайларда әр-түрлі ірекет етеді, күйзеледі. Егер біз келесі адамның мінезін жетік білетін болсақ, онда бізге оның әрекеттерін түсіну де оңайға соғады, ендеше, ол адаммен қатынасудың тиімді стильін таңдап, белгілі жағдайлардағы әрекет-қылықтарын болжай аламыз.</vt:lpstr>
      <vt:lpstr>Мінез туралы алғашқы ғылыми түсініктер ерте заманнан келеді, ол әр адамның өзіндік адамгершілік қасиеттерінің мен ойларының боларын сипаттаған Аристотельдің есімімен байланысты. Оның шәкірті, ежелгі грек философы Теофраст (б.э.д. 372-287) адами ерекшеліктерді жүйелеп, оның 30 қасиетін көрсеткен, мысалы: сайқал, жасапмаз, сөзшең, т.б. Теофраст өзінің «Этические характеры» тракты арқылы ғылымға «мінез» (грек. сharacter – қасиет, сапа) терминін енгізген. Кейіннен, француз жазушысы Ж. Лабрюйер (1645-1696) ұзақ уақыт бойында зиялы қауымның қылықтарын бақылай келе, мінездің мыңнан аса типтік қасиеттірін сипаттаған. Психологияның басты мақсаты тұлға мен мінезді зерттеу деп есептеген А.Ф. Лазурский (1874-1917) мінездің мәнін, құрылымын, типтерін және дамуын қарастыратын психология ғылымының бір саласы – мінезнаманы жасады.</vt:lpstr>
      <vt:lpstr>К.К. Платонов мінез сапаларының үш басты ерекшелігін анықтаған: олар айқын көрінуі керек, басқа қасиеттерімен тығыз байланыста болуы тиіс және әрекеттің әр түрінде жүйелі көрініп отыруы қажет. «Тұлға сипаты» және «мінез сапалары» ұғымдары, көбінекей синонимдер ретінде қолданыады, алайда оларды айыра білуіміз керек. Психологиялық түсінік ретінде тұлға, өзінің бір ғана құраушы бөлігі болып табылатын, мінезге қарағанда әлдеқайда ауқымды. Тұлғаның өзегі - қажеттілікті-мотивациялық аймақ. Жетекші мотивтер, құндылықтар және мақсаттар тұлға бағыттылығын анықтайды. Тұлға сипатының құрамына оның бағыттылығын анықтайтын қасиеттері енеді. Өзінің басты құндылықтарына қол жеткізу үшін адам түрліше мінез сапаларын таныта не оларды өзгерте алады. Сондықтан, тұлға мінезге қарағанда әлдеқайда жоғары инстанция. </vt:lpstr>
      <vt:lpstr>Адам өмірі қарым-қатынасқан адамдарымен, тәрбие алу жағдайларымен ерекшеленеді. Сонымен қатар даралық дамудың табиғи алғышарттары да әр түрлі. Сондықтан, әр адамда тек өзіне ғана тән, қайталанбас мінез бітістері мен сапаларының бірлігі қалыптасады. Алайда, мінез даралық ерекшелік көрсеткіші болуымен қоса, басқа адамдармен ортақ қырларымен танымал. Ұқсас жағдайларда, бір ортада өмір сүретін адамдар үшін типтік мінез бітістері тән. Мәселен, бұрынырақта еліміздегі адамдарға нұсқаумен жүру, енжарлық, тәртіптілік тән болса, қазірде өзбетті, тәуелсіз, бастамашыл адамдар жиі кезігеді. Осыған қоса, қоғамның әр мүшесі басқа нақты бір топтың мүшесі болып табылады, ол: отбасы, оқу тобы, өндіріс ұжымы, түрліше ресми емес топтар. Олардың әрқайсы адамның мінезінде өзіндік рең қалдырады. Мінездің мәні - даралық және типтік ерекшеліктердің бірлігінде. Кез-келген қатынас мінезқалыптастырушы болмайды, тек өмірлік маңызды қажеттіліктерді қанағаттандырумен байланысты, материалды және рухани қажеттіліктермен байланыстылары ғана. Ең алдымен бұл қоғамға, басқа адамдарға, еңбекке, өзіне, заттарға қатынасы. Қоғамға және өзге адамдарға қатынас адамгершілік қасиеттерді қалыптастырады. Ізгіліктілік, шыншылдық, әділеттілік – адамгершілік дамудың жоғары сатысын сипаттайды. Өзімшілдік, қатігездік, жалғандық, керісінше, мінездегі адамгершіліктің таяздығына көрсеткіш. Басқа адамдармен қатынаста коммуникативті қатынастар ерекше орын алады: мейірмандық, елгезектік, сезімталдық, ашықтық, шыншылдық, сыпайылық. Мұндай мінез сапаларының иегері түрліше жағдайларда тиімді қарым-қатынаста бола алады: отбасында, жұмыста, әрәптестерімен, достарымен. Олар әлеуметтік-мәдени айырмашылықтарға қатысты туындайтын психологиялық бөгеттерді, не қарым-қатынас барысында пайда болған негативті сезімдерді, мысалы, сенімсіздік, қызғаныш, жаратпаушылықты, оңай жеңеді. </vt:lpstr>
      <vt:lpstr>19 ғасырда фрнацуз алымы А. Бен мінезді тек психологиялық ерекшелік, дара адамның ақыл ойы мен сезімінің және ерік ерекшелгінің қасиеті  деп санады. Т. Рибо мінезді сезім мен ерік ерекшелігі десе, ал орыс дәрігері және педагогы П.Ф. Лесгафт ерік қасиеті деді. И. Кант мінезді темпераментпен салыстыра отырып, оны адамның жүе пайда болатын қаситеі деп анықтады. Сондай-ақ ол адамның даралық қасиеттеріндегі туа пайда ьолатын ерекшеліктері мен жүре пайда болатын ерекшеліктерді бөліп көрсетті. Ал Малапер Фуле, т.б. мінездің туа пайда болуымен қатар жүре пайда болатын ерекшеліктері де бар еді</vt:lpstr>
      <vt:lpstr>Тәжірибеде «қабілет» сөзінің алуан түрлі салада кең қолданыста қолданылатын сөз екенін атап өтуіміз керек. Әдетте, қабілетпен қандай да бір немесе бірнеше іс-әрекеттің табысты орындалу шарттары болып табылатын дербес ерекшеліктер түсіндіріледі. Алайда «қабілет» термині психологияда оның бұрыннан және кеңінен қолданғанына қарамастан, көптеген авторлар бірнеше тмәнде түсіндіреді. Егер қазіргі кездегі қабілетті зерттеу барлы мүмкін нұсқаларды жинақтаса, онда оларды үш негізгі тике бөлуге болады. Бірінші жағдайда, қабілетпен барлық мүмкін психикалық процестер мен жағдайлардың жиынтығы түсіндірілед. Бұл қабілет терминінің неғұрлым кеңірек және ең көне түсіндірмесі. Екіншіден, қабілетпен іс-әрекеттің сан алуан түрлерін адамдардың табысты орындауын қамтамасыз ететініскелік пен дағдылар, жалпы және арнайы білімнің дамуының жоғары деңгейі түсіндіріледі. Аталмыш анықтама XVII-XIX ғасырдың психологиясында пайда болып, қабылданған және қазіргі кезде де жеткілікті дәрежеде жиі кездеседі. Үшіншіден, бұл біліммен, іскерлікпен және дағдымен сәйкес келмейтін, тек ғана олардың тәжірибеде тиімді пайдалануына негізделген. </vt:lpstr>
      <vt:lpstr>15.Отандық психологияда қабілетті тәжірибелік зерттеу көбінесе соңғы ықпал негізінде құрылуда. Оның дамуына үлкен үлес қосқан отандық белгілі ғалым  - Б. М. Теплов. Ол «қабілеттің» төмендегідей негізгі үш типін бөліп көрсетті. Біріншіден, қабілетпен бір адамынң келесісінен өзгешеленентін дербес психологиялық ерекшеліктер түсіндіріледі; барлық адамдар бірдей болатын қатынаста қасиеттілік туралы сөз болған жерде қабілеттік туралы ешкім сөз етпейді.  Екіншіден, қабілет деп қандай да бір немесе көптеген әрекеттердің орындалуының табыстылығына қатысы бар жалпы алғанда дербес ерекшеліктерді айтады. Үшіншіден, «қабілет» түсінігі аталмыш адамда қалыптастырылған дағдылар мен немесе іскерлікпен, сол білімділікпен сәйкес келмейді. </vt:lpstr>
      <vt:lpstr>Ең қызығы көптеген зерттеушілер қолданбалы есептерді шешуде қабілеттер генезиі мәселесін пйдаланбайды. Н.С. Лейтес бойынша: балалық шақта жас ерекшелік дамудың ішкі жағдайлары қабілеттердің қалыптасу факторы болып табылады. Лейтес жастық шақта дамудың ішкі жағдайы  ретінде бейімділікті көрсетеді. Оның рөлі: бейімділік қабілеттің алдынада жүреді, дамудың алдында жүредәі және дамудың негізгі факторларының бірі ми қатысатын процестерге жағымды эмоциялық күй береді, еңбекқолқты жоғарылатады, ұйқыдағы күштерді оятады.  </vt:lpstr>
      <vt:lpstr>50-60 жылдары, Ананьев Б.Г., Ковалев А.Г., Крутецкий В.А., Леоньтев А.Н., Платонов К. К., Рубенштейн С.Л., Дружинин В.Н., және тағы басқа кеңестік зерттеушілердің еңбектерінің арқасында қабілет мәселесінің барлық басты аспектілерін ғылыми тұрғыда түсінуге маңызды қадам жасалды. С.Л. Рубенштейн 30-ы жылдары қабілетке байланыстыөз көзқараын айта бастайды. Оның алғашқы жұмысының мазмұны кеңірек «Жалпы психология негіздері» оқулығында баяндалды</vt:lpstr>
      <vt:lpstr>Психологияда қабілеттің даму деңгейін жіктеудің төмендегідей түрлері жиі кездеседі:  қабілеттілік,  дарындылық,  таланттық,  данышпандық.  </vt:lpstr>
      <vt:lpstr>Зейін қойып,  көңіл бөлгендеріңізге рақмет!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Психология ғылымы</dc:title>
  <dc:creator>user</dc:creator>
  <cp:lastModifiedBy>Zholdassova</cp:lastModifiedBy>
  <cp:revision>51</cp:revision>
  <dcterms:created xsi:type="dcterms:W3CDTF">2014-04-27T18:14:19Z</dcterms:created>
  <dcterms:modified xsi:type="dcterms:W3CDTF">2015-01-16T10:18:51Z</dcterms:modified>
</cp:coreProperties>
</file>